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notesSlides/_rels/notesSlide1.xml.rels" ContentType="application/vnd.openxmlformats-package.relationships+xml"/>
  <Override PartName="/ppt/notesSlides/notesSlide1.xml" ContentType="application/vnd.openxmlformats-officedocument.presentationml.notesSlide+xml"/>
  <Override PartName="/ppt/slides/_rels/slide16.xml.rels" ContentType="application/vnd.openxmlformats-package.relationships+xml"/>
  <Override PartName="/ppt/slides/_rels/slide15.xml.rels" ContentType="application/vnd.openxmlformats-package.relationships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18.xml.rels" ContentType="application/vnd.openxmlformats-package.relationships+xml"/>
  <Override PartName="/ppt/slides/_rels/slide11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1.xml.rels" ContentType="application/vnd.openxmlformats-package.relationships+xml"/>
  <Override PartName="/ppt/slides/_rels/slide8.xml.rels" ContentType="application/vnd.openxmlformats-package.relationships+xml"/>
  <Override PartName="/ppt/slides/_rels/slide2.xml.rels" ContentType="application/vnd.openxmlformats-package.relationships+xml"/>
  <Override PartName="/ppt/slides/_rels/slide9.xml.rels" ContentType="application/vnd.openxmlformats-package.relationships+xml"/>
  <Override PartName="/ppt/slides/_rels/slide17.xml.rels" ContentType="application/vnd.openxmlformats-package.relationships+xml"/>
  <Override PartName="/ppt/slides/_rels/slide10.xml.rels" ContentType="application/vnd.openxmlformats-package.relationships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11.xml" ContentType="application/vnd.openxmlformats-officedocument.presentationml.slide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Layouts/slideLayout36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_rels/slideLayout36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2.xml" ContentType="application/vnd.openxmlformats-officedocument.presentationml.slideLayout+xml"/>
  <Override PartName="/ppt/_rels/presentation.xml.rels" ContentType="application/vnd.openxmlformats-package.relationships+xml"/>
  <Override PartName="/ppt/media/image33.png" ContentType="image/png"/>
  <Override PartName="/ppt/media/image32.png" ContentType="image/png"/>
  <Override PartName="/ppt/media/image31.png" ContentType="image/png"/>
  <Override PartName="/ppt/media/image30.png" ContentType="image/png"/>
  <Override PartName="/ppt/media/image29.png" ContentType="image/png"/>
  <Override PartName="/ppt/media/image27.png" ContentType="image/png"/>
  <Override PartName="/ppt/media/image26.png" ContentType="image/png"/>
  <Override PartName="/ppt/media/image23.png" ContentType="image/png"/>
  <Override PartName="/ppt/media/image24.png" ContentType="image/png"/>
  <Override PartName="/ppt/media/image9.png" ContentType="image/png"/>
  <Override PartName="/ppt/media/image10.png" ContentType="image/png"/>
  <Override PartName="/ppt/media/image7.jpeg" ContentType="image/jpeg"/>
  <Override PartName="/ppt/media/image22.png" ContentType="image/png"/>
  <Override PartName="/ppt/media/image6.jpeg" ContentType="image/jpeg"/>
  <Override PartName="/ppt/media/image12.wmf" ContentType="image/x-wmf"/>
  <Override PartName="/ppt/media/image4.png" ContentType="image/png"/>
  <Override PartName="/ppt/media/image28.png" ContentType="image/png"/>
  <Override PartName="/ppt/media/image3.jpeg" ContentType="image/jpeg"/>
  <Override PartName="/ppt/media/image16.png" ContentType="image/png"/>
  <Override PartName="/ppt/media/image1.png" ContentType="image/png"/>
  <Override PartName="/ppt/media/image21.png" ContentType="image/png"/>
  <Override PartName="/ppt/media/image25.png" ContentType="image/png"/>
  <Override PartName="/ppt/media/image8.jpeg" ContentType="image/jpeg"/>
  <Override PartName="/ppt/media/image17.png" ContentType="image/png"/>
  <Override PartName="/ppt/media/image11.wmf" ContentType="image/x-wmf"/>
  <Override PartName="/ppt/media/image13.png" ContentType="image/png"/>
  <Override PartName="/ppt/media/image14.wmf" ContentType="image/x-wmf"/>
  <Override PartName="/ppt/media/image15.wmf" ContentType="image/x-wmf"/>
  <Override PartName="/ppt/media/image2.jpeg" ContentType="image/jpeg"/>
  <Override PartName="/ppt/media/image18.png" ContentType="image/png"/>
  <Override PartName="/ppt/media/image19.png" ContentType="image/png"/>
  <Override PartName="/ppt/media/image5.png" ContentType="image/png"/>
  <Override PartName="/ppt/media/image20.png" ContentType="image/png"/>
  <Override PartName="/ppt/theme/theme4.xml" ContentType="application/vnd.openxmlformats-officedocument.theme+xml"/>
  <Override PartName="/ppt/theme/theme3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3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presentation.xml" ContentType="application/vnd.openxmlformats-officedocument.presentationml.presentation.main+xml"/>
  <Override PartName="/docProps/custom.xml" ContentType="application/vnd.openxmlformats-officedocument.custom-properties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x="6858000" cy="51435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4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/>
          <a:p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Cliquez pour modifier le format des notes</a:t>
            </a: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5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r>
              <a:rPr b="0" lang="fr-F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endParaRPr b="0" lang="fr-F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46" name="PlaceHolder 3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b="0" lang="fr-F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endParaRPr b="0" lang="fr-F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47" name="PlaceHolder 4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fr-F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endParaRPr b="0" lang="fr-F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48" name="PlaceHolder 5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4A956295-E0AE-4114-B77E-9C11FB99AF04}" type="slidenum">
              <a:rPr b="0" lang="fr-F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</a:t>
            </a:fld>
            <a:endParaRPr b="0" lang="fr-F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rIns="0" tIns="0" bIns="0"/>
          <a:p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CEA acteur majeur du HPC</a:t>
            </a: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342720" y="11160"/>
            <a:ext cx="6171840" cy="1246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342720" y="1203480"/>
            <a:ext cx="61718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342720" y="2761920"/>
            <a:ext cx="61718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342720" y="11160"/>
            <a:ext cx="6171840" cy="1246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342720" y="1203480"/>
            <a:ext cx="301176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" name="PlaceHolder 3"/>
          <p:cNvSpPr>
            <a:spLocks noGrp="1"/>
          </p:cNvSpPr>
          <p:nvPr>
            <p:ph type="body"/>
          </p:nvPr>
        </p:nvSpPr>
        <p:spPr>
          <a:xfrm>
            <a:off x="3505320" y="1203480"/>
            <a:ext cx="301176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" name="PlaceHolder 4"/>
          <p:cNvSpPr>
            <a:spLocks noGrp="1"/>
          </p:cNvSpPr>
          <p:nvPr>
            <p:ph type="body"/>
          </p:nvPr>
        </p:nvSpPr>
        <p:spPr>
          <a:xfrm>
            <a:off x="3505320" y="2761920"/>
            <a:ext cx="301176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" name="PlaceHolder 5"/>
          <p:cNvSpPr>
            <a:spLocks noGrp="1"/>
          </p:cNvSpPr>
          <p:nvPr>
            <p:ph type="body"/>
          </p:nvPr>
        </p:nvSpPr>
        <p:spPr>
          <a:xfrm>
            <a:off x="342720" y="2761920"/>
            <a:ext cx="301176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342720" y="11160"/>
            <a:ext cx="6171840" cy="1246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body"/>
          </p:nvPr>
        </p:nvSpPr>
        <p:spPr>
          <a:xfrm>
            <a:off x="342720" y="1203480"/>
            <a:ext cx="19872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" name="PlaceHolder 3"/>
          <p:cNvSpPr>
            <a:spLocks noGrp="1"/>
          </p:cNvSpPr>
          <p:nvPr>
            <p:ph type="body"/>
          </p:nvPr>
        </p:nvSpPr>
        <p:spPr>
          <a:xfrm>
            <a:off x="2429640" y="1203480"/>
            <a:ext cx="19872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" name="PlaceHolder 4"/>
          <p:cNvSpPr>
            <a:spLocks noGrp="1"/>
          </p:cNvSpPr>
          <p:nvPr>
            <p:ph type="body"/>
          </p:nvPr>
        </p:nvSpPr>
        <p:spPr>
          <a:xfrm>
            <a:off x="4516560" y="1203480"/>
            <a:ext cx="19872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7" name="PlaceHolder 5"/>
          <p:cNvSpPr>
            <a:spLocks noGrp="1"/>
          </p:cNvSpPr>
          <p:nvPr>
            <p:ph type="body"/>
          </p:nvPr>
        </p:nvSpPr>
        <p:spPr>
          <a:xfrm>
            <a:off x="4516560" y="2761920"/>
            <a:ext cx="19872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" name="PlaceHolder 6"/>
          <p:cNvSpPr>
            <a:spLocks noGrp="1"/>
          </p:cNvSpPr>
          <p:nvPr>
            <p:ph type="body"/>
          </p:nvPr>
        </p:nvSpPr>
        <p:spPr>
          <a:xfrm>
            <a:off x="2429640" y="2761920"/>
            <a:ext cx="19872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" name="PlaceHolder 7"/>
          <p:cNvSpPr>
            <a:spLocks noGrp="1"/>
          </p:cNvSpPr>
          <p:nvPr>
            <p:ph type="body"/>
          </p:nvPr>
        </p:nvSpPr>
        <p:spPr>
          <a:xfrm>
            <a:off x="342720" y="2761920"/>
            <a:ext cx="19872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342720" y="11160"/>
            <a:ext cx="6171840" cy="1246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subTitle"/>
          </p:nvPr>
        </p:nvSpPr>
        <p:spPr>
          <a:xfrm>
            <a:off x="342720" y="1203480"/>
            <a:ext cx="6171840" cy="298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342720" y="11160"/>
            <a:ext cx="6171840" cy="1246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342720" y="1203480"/>
            <a:ext cx="61718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342720" y="11160"/>
            <a:ext cx="6171840" cy="1246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342720" y="1203480"/>
            <a:ext cx="301176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3505320" y="1203480"/>
            <a:ext cx="301176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342720" y="11160"/>
            <a:ext cx="6171840" cy="1246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subTitle"/>
          </p:nvPr>
        </p:nvSpPr>
        <p:spPr>
          <a:xfrm>
            <a:off x="342720" y="205200"/>
            <a:ext cx="6171840" cy="3981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342720" y="11160"/>
            <a:ext cx="6171840" cy="1246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342720" y="1203480"/>
            <a:ext cx="301176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342720" y="2761920"/>
            <a:ext cx="301176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 type="body"/>
          </p:nvPr>
        </p:nvSpPr>
        <p:spPr>
          <a:xfrm>
            <a:off x="3505320" y="1203480"/>
            <a:ext cx="301176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342720" y="11160"/>
            <a:ext cx="6171840" cy="1246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subTitle"/>
          </p:nvPr>
        </p:nvSpPr>
        <p:spPr>
          <a:xfrm>
            <a:off x="342720" y="1203480"/>
            <a:ext cx="6171840" cy="298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342720" y="11160"/>
            <a:ext cx="6171840" cy="1246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342720" y="1203480"/>
            <a:ext cx="301176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3505320" y="1203480"/>
            <a:ext cx="301176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 type="body"/>
          </p:nvPr>
        </p:nvSpPr>
        <p:spPr>
          <a:xfrm>
            <a:off x="3505320" y="2761920"/>
            <a:ext cx="301176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342720" y="11160"/>
            <a:ext cx="6171840" cy="1246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342720" y="1203480"/>
            <a:ext cx="301176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 type="body"/>
          </p:nvPr>
        </p:nvSpPr>
        <p:spPr>
          <a:xfrm>
            <a:off x="3505320" y="1203480"/>
            <a:ext cx="301176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9" name="PlaceHolder 4"/>
          <p:cNvSpPr>
            <a:spLocks noGrp="1"/>
          </p:cNvSpPr>
          <p:nvPr>
            <p:ph type="body"/>
          </p:nvPr>
        </p:nvSpPr>
        <p:spPr>
          <a:xfrm>
            <a:off x="342720" y="2761920"/>
            <a:ext cx="61718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342720" y="11160"/>
            <a:ext cx="6171840" cy="1246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342720" y="1203480"/>
            <a:ext cx="61718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2" name="PlaceHolder 3"/>
          <p:cNvSpPr>
            <a:spLocks noGrp="1"/>
          </p:cNvSpPr>
          <p:nvPr>
            <p:ph type="body"/>
          </p:nvPr>
        </p:nvSpPr>
        <p:spPr>
          <a:xfrm>
            <a:off x="342720" y="2761920"/>
            <a:ext cx="61718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342720" y="11160"/>
            <a:ext cx="6171840" cy="1246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body"/>
          </p:nvPr>
        </p:nvSpPr>
        <p:spPr>
          <a:xfrm>
            <a:off x="342720" y="1203480"/>
            <a:ext cx="301176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5" name="PlaceHolder 3"/>
          <p:cNvSpPr>
            <a:spLocks noGrp="1"/>
          </p:cNvSpPr>
          <p:nvPr>
            <p:ph type="body"/>
          </p:nvPr>
        </p:nvSpPr>
        <p:spPr>
          <a:xfrm>
            <a:off x="3505320" y="1203480"/>
            <a:ext cx="301176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6" name="PlaceHolder 4"/>
          <p:cNvSpPr>
            <a:spLocks noGrp="1"/>
          </p:cNvSpPr>
          <p:nvPr>
            <p:ph type="body"/>
          </p:nvPr>
        </p:nvSpPr>
        <p:spPr>
          <a:xfrm>
            <a:off x="3505320" y="2761920"/>
            <a:ext cx="301176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7" name="PlaceHolder 5"/>
          <p:cNvSpPr>
            <a:spLocks noGrp="1"/>
          </p:cNvSpPr>
          <p:nvPr>
            <p:ph type="body"/>
          </p:nvPr>
        </p:nvSpPr>
        <p:spPr>
          <a:xfrm>
            <a:off x="342720" y="2761920"/>
            <a:ext cx="301176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342720" y="11160"/>
            <a:ext cx="6171840" cy="1246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body"/>
          </p:nvPr>
        </p:nvSpPr>
        <p:spPr>
          <a:xfrm>
            <a:off x="342720" y="1203480"/>
            <a:ext cx="19872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0" name="PlaceHolder 3"/>
          <p:cNvSpPr>
            <a:spLocks noGrp="1"/>
          </p:cNvSpPr>
          <p:nvPr>
            <p:ph type="body"/>
          </p:nvPr>
        </p:nvSpPr>
        <p:spPr>
          <a:xfrm>
            <a:off x="2429640" y="1203480"/>
            <a:ext cx="19872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1" name="PlaceHolder 4"/>
          <p:cNvSpPr>
            <a:spLocks noGrp="1"/>
          </p:cNvSpPr>
          <p:nvPr>
            <p:ph type="body"/>
          </p:nvPr>
        </p:nvSpPr>
        <p:spPr>
          <a:xfrm>
            <a:off x="4516560" y="1203480"/>
            <a:ext cx="19872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2" name="PlaceHolder 5"/>
          <p:cNvSpPr>
            <a:spLocks noGrp="1"/>
          </p:cNvSpPr>
          <p:nvPr>
            <p:ph type="body"/>
          </p:nvPr>
        </p:nvSpPr>
        <p:spPr>
          <a:xfrm>
            <a:off x="4516560" y="2761920"/>
            <a:ext cx="19872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3" name="PlaceHolder 6"/>
          <p:cNvSpPr>
            <a:spLocks noGrp="1"/>
          </p:cNvSpPr>
          <p:nvPr>
            <p:ph type="body"/>
          </p:nvPr>
        </p:nvSpPr>
        <p:spPr>
          <a:xfrm>
            <a:off x="2429640" y="2761920"/>
            <a:ext cx="19872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" name="PlaceHolder 7"/>
          <p:cNvSpPr>
            <a:spLocks noGrp="1"/>
          </p:cNvSpPr>
          <p:nvPr>
            <p:ph type="body"/>
          </p:nvPr>
        </p:nvSpPr>
        <p:spPr>
          <a:xfrm>
            <a:off x="342720" y="2761920"/>
            <a:ext cx="19872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342720" y="11160"/>
            <a:ext cx="6171840" cy="1246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subTitle"/>
          </p:nvPr>
        </p:nvSpPr>
        <p:spPr>
          <a:xfrm>
            <a:off x="342720" y="1203480"/>
            <a:ext cx="6171840" cy="298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342720" y="11160"/>
            <a:ext cx="6171840" cy="1246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 type="body"/>
          </p:nvPr>
        </p:nvSpPr>
        <p:spPr>
          <a:xfrm>
            <a:off x="342720" y="1203480"/>
            <a:ext cx="61718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342720" y="11160"/>
            <a:ext cx="6171840" cy="1246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 type="body"/>
          </p:nvPr>
        </p:nvSpPr>
        <p:spPr>
          <a:xfrm>
            <a:off x="342720" y="1203480"/>
            <a:ext cx="301176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 type="body"/>
          </p:nvPr>
        </p:nvSpPr>
        <p:spPr>
          <a:xfrm>
            <a:off x="3505320" y="1203480"/>
            <a:ext cx="301176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342720" y="11160"/>
            <a:ext cx="6171840" cy="1246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342720" y="11160"/>
            <a:ext cx="6171840" cy="1246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342720" y="1203480"/>
            <a:ext cx="61718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subTitle"/>
          </p:nvPr>
        </p:nvSpPr>
        <p:spPr>
          <a:xfrm>
            <a:off x="342720" y="205200"/>
            <a:ext cx="6171840" cy="3981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342720" y="11160"/>
            <a:ext cx="6171840" cy="1246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 type="body"/>
          </p:nvPr>
        </p:nvSpPr>
        <p:spPr>
          <a:xfrm>
            <a:off x="342720" y="1203480"/>
            <a:ext cx="301176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9" name="PlaceHolder 3"/>
          <p:cNvSpPr>
            <a:spLocks noGrp="1"/>
          </p:cNvSpPr>
          <p:nvPr>
            <p:ph type="body"/>
          </p:nvPr>
        </p:nvSpPr>
        <p:spPr>
          <a:xfrm>
            <a:off x="342720" y="2761920"/>
            <a:ext cx="301176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0" name="PlaceHolder 4"/>
          <p:cNvSpPr>
            <a:spLocks noGrp="1"/>
          </p:cNvSpPr>
          <p:nvPr>
            <p:ph type="body"/>
          </p:nvPr>
        </p:nvSpPr>
        <p:spPr>
          <a:xfrm>
            <a:off x="3505320" y="1203480"/>
            <a:ext cx="301176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342720" y="11160"/>
            <a:ext cx="6171840" cy="1246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2" name="PlaceHolder 2"/>
          <p:cNvSpPr>
            <a:spLocks noGrp="1"/>
          </p:cNvSpPr>
          <p:nvPr>
            <p:ph type="body"/>
          </p:nvPr>
        </p:nvSpPr>
        <p:spPr>
          <a:xfrm>
            <a:off x="342720" y="1203480"/>
            <a:ext cx="301176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3" name="PlaceHolder 3"/>
          <p:cNvSpPr>
            <a:spLocks noGrp="1"/>
          </p:cNvSpPr>
          <p:nvPr>
            <p:ph type="body"/>
          </p:nvPr>
        </p:nvSpPr>
        <p:spPr>
          <a:xfrm>
            <a:off x="3505320" y="1203480"/>
            <a:ext cx="301176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4" name="PlaceHolder 4"/>
          <p:cNvSpPr>
            <a:spLocks noGrp="1"/>
          </p:cNvSpPr>
          <p:nvPr>
            <p:ph type="body"/>
          </p:nvPr>
        </p:nvSpPr>
        <p:spPr>
          <a:xfrm>
            <a:off x="3505320" y="2761920"/>
            <a:ext cx="301176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342720" y="11160"/>
            <a:ext cx="6171840" cy="1246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 type="body"/>
          </p:nvPr>
        </p:nvSpPr>
        <p:spPr>
          <a:xfrm>
            <a:off x="342720" y="1203480"/>
            <a:ext cx="301176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7" name="PlaceHolder 3"/>
          <p:cNvSpPr>
            <a:spLocks noGrp="1"/>
          </p:cNvSpPr>
          <p:nvPr>
            <p:ph type="body"/>
          </p:nvPr>
        </p:nvSpPr>
        <p:spPr>
          <a:xfrm>
            <a:off x="3505320" y="1203480"/>
            <a:ext cx="301176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8" name="PlaceHolder 4"/>
          <p:cNvSpPr>
            <a:spLocks noGrp="1"/>
          </p:cNvSpPr>
          <p:nvPr>
            <p:ph type="body"/>
          </p:nvPr>
        </p:nvSpPr>
        <p:spPr>
          <a:xfrm>
            <a:off x="342720" y="2761920"/>
            <a:ext cx="61718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342720" y="11160"/>
            <a:ext cx="6171840" cy="1246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 type="body"/>
          </p:nvPr>
        </p:nvSpPr>
        <p:spPr>
          <a:xfrm>
            <a:off x="342720" y="1203480"/>
            <a:ext cx="61718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1" name="PlaceHolder 3"/>
          <p:cNvSpPr>
            <a:spLocks noGrp="1"/>
          </p:cNvSpPr>
          <p:nvPr>
            <p:ph type="body"/>
          </p:nvPr>
        </p:nvSpPr>
        <p:spPr>
          <a:xfrm>
            <a:off x="342720" y="2761920"/>
            <a:ext cx="61718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342720" y="11160"/>
            <a:ext cx="6171840" cy="1246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 type="body"/>
          </p:nvPr>
        </p:nvSpPr>
        <p:spPr>
          <a:xfrm>
            <a:off x="342720" y="1203480"/>
            <a:ext cx="301176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4" name="PlaceHolder 3"/>
          <p:cNvSpPr>
            <a:spLocks noGrp="1"/>
          </p:cNvSpPr>
          <p:nvPr>
            <p:ph type="body"/>
          </p:nvPr>
        </p:nvSpPr>
        <p:spPr>
          <a:xfrm>
            <a:off x="3505320" y="1203480"/>
            <a:ext cx="301176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5" name="PlaceHolder 4"/>
          <p:cNvSpPr>
            <a:spLocks noGrp="1"/>
          </p:cNvSpPr>
          <p:nvPr>
            <p:ph type="body"/>
          </p:nvPr>
        </p:nvSpPr>
        <p:spPr>
          <a:xfrm>
            <a:off x="3505320" y="2761920"/>
            <a:ext cx="301176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6" name="PlaceHolder 5"/>
          <p:cNvSpPr>
            <a:spLocks noGrp="1"/>
          </p:cNvSpPr>
          <p:nvPr>
            <p:ph type="body"/>
          </p:nvPr>
        </p:nvSpPr>
        <p:spPr>
          <a:xfrm>
            <a:off x="342720" y="2761920"/>
            <a:ext cx="301176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342720" y="11160"/>
            <a:ext cx="6171840" cy="1246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 type="body"/>
          </p:nvPr>
        </p:nvSpPr>
        <p:spPr>
          <a:xfrm>
            <a:off x="342720" y="1203480"/>
            <a:ext cx="19872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 type="body"/>
          </p:nvPr>
        </p:nvSpPr>
        <p:spPr>
          <a:xfrm>
            <a:off x="2429640" y="1203480"/>
            <a:ext cx="19872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0" name="PlaceHolder 4"/>
          <p:cNvSpPr>
            <a:spLocks noGrp="1"/>
          </p:cNvSpPr>
          <p:nvPr>
            <p:ph type="body"/>
          </p:nvPr>
        </p:nvSpPr>
        <p:spPr>
          <a:xfrm>
            <a:off x="4516560" y="1203480"/>
            <a:ext cx="19872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1" name="PlaceHolder 5"/>
          <p:cNvSpPr>
            <a:spLocks noGrp="1"/>
          </p:cNvSpPr>
          <p:nvPr>
            <p:ph type="body"/>
          </p:nvPr>
        </p:nvSpPr>
        <p:spPr>
          <a:xfrm>
            <a:off x="4516560" y="2761920"/>
            <a:ext cx="19872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2" name="PlaceHolder 6"/>
          <p:cNvSpPr>
            <a:spLocks noGrp="1"/>
          </p:cNvSpPr>
          <p:nvPr>
            <p:ph type="body"/>
          </p:nvPr>
        </p:nvSpPr>
        <p:spPr>
          <a:xfrm>
            <a:off x="2429640" y="2761920"/>
            <a:ext cx="19872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3" name="PlaceHolder 7"/>
          <p:cNvSpPr>
            <a:spLocks noGrp="1"/>
          </p:cNvSpPr>
          <p:nvPr>
            <p:ph type="body"/>
          </p:nvPr>
        </p:nvSpPr>
        <p:spPr>
          <a:xfrm>
            <a:off x="342720" y="2761920"/>
            <a:ext cx="19872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342720" y="11160"/>
            <a:ext cx="6171840" cy="1246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342720" y="1203480"/>
            <a:ext cx="301176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3505320" y="1203480"/>
            <a:ext cx="301176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342720" y="11160"/>
            <a:ext cx="6171840" cy="1246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subTitle"/>
          </p:nvPr>
        </p:nvSpPr>
        <p:spPr>
          <a:xfrm>
            <a:off x="342720" y="205200"/>
            <a:ext cx="6171840" cy="3981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342720" y="11160"/>
            <a:ext cx="6171840" cy="1246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342720" y="1203480"/>
            <a:ext cx="301176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342720" y="2761920"/>
            <a:ext cx="301176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 type="body"/>
          </p:nvPr>
        </p:nvSpPr>
        <p:spPr>
          <a:xfrm>
            <a:off x="3505320" y="1203480"/>
            <a:ext cx="301176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342720" y="11160"/>
            <a:ext cx="6171840" cy="1246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342720" y="1203480"/>
            <a:ext cx="301176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3505320" y="1203480"/>
            <a:ext cx="301176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3505320" y="2761920"/>
            <a:ext cx="301176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342720" y="11160"/>
            <a:ext cx="6171840" cy="1246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342720" y="1203480"/>
            <a:ext cx="301176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3505320" y="1203480"/>
            <a:ext cx="301176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342720" y="2761920"/>
            <a:ext cx="61718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jpeg"/><Relationship Id="rId4" Type="http://schemas.openxmlformats.org/officeDocument/2006/relationships/image" Target="../media/image3.jpeg"/><Relationship Id="rId5" Type="http://schemas.openxmlformats.org/officeDocument/2006/relationships/slideLayout" Target="../slideLayouts/slideLayout1.xml"/><Relationship Id="rId6" Type="http://schemas.openxmlformats.org/officeDocument/2006/relationships/slideLayout" Target="../slideLayouts/slideLayout2.xml"/><Relationship Id="rId7" Type="http://schemas.openxmlformats.org/officeDocument/2006/relationships/slideLayout" Target="../slideLayouts/slideLayout3.xml"/><Relationship Id="rId8" Type="http://schemas.openxmlformats.org/officeDocument/2006/relationships/slideLayout" Target="../slideLayouts/slideLayout4.xml"/><Relationship Id="rId9" Type="http://schemas.openxmlformats.org/officeDocument/2006/relationships/slideLayout" Target="../slideLayouts/slideLayout5.xml"/><Relationship Id="rId10" Type="http://schemas.openxmlformats.org/officeDocument/2006/relationships/slideLayout" Target="../slideLayouts/slideLayout6.xml"/><Relationship Id="rId11" Type="http://schemas.openxmlformats.org/officeDocument/2006/relationships/slideLayout" Target="../slideLayouts/slideLayout7.xml"/><Relationship Id="rId12" Type="http://schemas.openxmlformats.org/officeDocument/2006/relationships/slideLayout" Target="../slideLayouts/slideLayout8.xml"/><Relationship Id="rId13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0.xml"/><Relationship Id="rId15" Type="http://schemas.openxmlformats.org/officeDocument/2006/relationships/slideLayout" Target="../slideLayouts/slideLayout11.xml"/><Relationship Id="rId16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5.png"/><Relationship Id="rId3" Type="http://schemas.openxmlformats.org/officeDocument/2006/relationships/image" Target="../media/image6.jpeg"/><Relationship Id="rId4" Type="http://schemas.openxmlformats.org/officeDocument/2006/relationships/image" Target="../media/image7.jpeg"/><Relationship Id="rId5" Type="http://schemas.openxmlformats.org/officeDocument/2006/relationships/slideLayout" Target="../slideLayouts/slideLayout25.xml"/><Relationship Id="rId6" Type="http://schemas.openxmlformats.org/officeDocument/2006/relationships/slideLayout" Target="../slideLayouts/slideLayout26.xml"/><Relationship Id="rId7" Type="http://schemas.openxmlformats.org/officeDocument/2006/relationships/slideLayout" Target="../slideLayouts/slideLayout27.xml"/><Relationship Id="rId8" Type="http://schemas.openxmlformats.org/officeDocument/2006/relationships/slideLayout" Target="../slideLayouts/slideLayout28.xml"/><Relationship Id="rId9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35.xml"/><Relationship Id="rId16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0" y="4970880"/>
            <a:ext cx="6857280" cy="17496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5b9bd5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 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" name="CustomShape 2"/>
          <p:cNvSpPr/>
          <p:nvPr/>
        </p:nvSpPr>
        <p:spPr>
          <a:xfrm>
            <a:off x="0" y="-19440"/>
            <a:ext cx="6857280" cy="5932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5b9bd5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 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" name="CustomShape 3"/>
          <p:cNvSpPr/>
          <p:nvPr/>
        </p:nvSpPr>
        <p:spPr>
          <a:xfrm>
            <a:off x="6130080" y="4970520"/>
            <a:ext cx="727200" cy="176040"/>
          </a:xfrm>
          <a:prstGeom prst="rect">
            <a:avLst/>
          </a:prstGeom>
          <a:solidFill>
            <a:srgbClr val="b115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" name="CustomShape 4"/>
          <p:cNvSpPr/>
          <p:nvPr/>
        </p:nvSpPr>
        <p:spPr>
          <a:xfrm>
            <a:off x="0" y="-19440"/>
            <a:ext cx="727200" cy="587160"/>
          </a:xfrm>
          <a:prstGeom prst="rect">
            <a:avLst/>
          </a:prstGeom>
          <a:solidFill>
            <a:srgbClr val="c117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" name="Picture 25" descr=""/>
          <p:cNvPicPr/>
          <p:nvPr/>
        </p:nvPicPr>
        <p:blipFill>
          <a:blip r:embed="rId2"/>
          <a:stretch/>
        </p:blipFill>
        <p:spPr>
          <a:xfrm>
            <a:off x="127080" y="168840"/>
            <a:ext cx="458640" cy="259200"/>
          </a:xfrm>
          <a:prstGeom prst="rect">
            <a:avLst/>
          </a:prstGeom>
          <a:ln>
            <a:noFill/>
          </a:ln>
        </p:spPr>
      </p:pic>
      <p:sp>
        <p:nvSpPr>
          <p:cNvPr id="5" name="CustomShape 5"/>
          <p:cNvSpPr/>
          <p:nvPr/>
        </p:nvSpPr>
        <p:spPr>
          <a:xfrm>
            <a:off x="4945320" y="4958280"/>
            <a:ext cx="1186920" cy="210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r">
              <a:lnSpc>
                <a:spcPct val="100000"/>
              </a:lnSpc>
              <a:spcBef>
                <a:spcPts val="751"/>
              </a:spcBef>
            </a:pPr>
            <a:r>
              <a:rPr b="0" lang="fr-FR" sz="800" spc="-1" strike="noStrike">
                <a:solidFill>
                  <a:srgbClr val="8c8c8c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Date</a:t>
            </a:r>
            <a:endParaRPr b="0" lang="fr-FR" sz="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" name="CustomShape 6"/>
          <p:cNvSpPr/>
          <p:nvPr/>
        </p:nvSpPr>
        <p:spPr>
          <a:xfrm>
            <a:off x="72360" y="4924800"/>
            <a:ext cx="2568240" cy="196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40000"/>
              </a:lnSpc>
            </a:pPr>
            <a:r>
              <a:rPr b="0" lang="fr-FR" sz="700" spc="-1" strike="noStrike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Commissariat à l’énergie atomique et aux énergies alternatives</a:t>
            </a:r>
            <a:endParaRPr b="0" lang="fr-FR" sz="7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" name="CustomShape 7"/>
          <p:cNvSpPr/>
          <p:nvPr/>
        </p:nvSpPr>
        <p:spPr>
          <a:xfrm>
            <a:off x="0" y="4478400"/>
            <a:ext cx="6857280" cy="6721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5b9bd5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 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" name="Picture 8" descr=""/>
          <p:cNvPicPr/>
          <p:nvPr/>
        </p:nvPicPr>
        <p:blipFill>
          <a:blip r:embed="rId3"/>
          <a:stretch/>
        </p:blipFill>
        <p:spPr>
          <a:xfrm>
            <a:off x="-7560" y="-30600"/>
            <a:ext cx="6864840" cy="4508280"/>
          </a:xfrm>
          <a:prstGeom prst="rect">
            <a:avLst/>
          </a:prstGeom>
          <a:ln>
            <a:noFill/>
          </a:ln>
        </p:spPr>
      </p:pic>
      <p:pic>
        <p:nvPicPr>
          <p:cNvPr id="9" name="Picture 9" descr=""/>
          <p:cNvPicPr/>
          <p:nvPr/>
        </p:nvPicPr>
        <p:blipFill>
          <a:blip r:embed="rId4"/>
          <a:stretch/>
        </p:blipFill>
        <p:spPr>
          <a:xfrm>
            <a:off x="733680" y="1395720"/>
            <a:ext cx="1455840" cy="1188360"/>
          </a:xfrm>
          <a:prstGeom prst="rect">
            <a:avLst/>
          </a:prstGeom>
          <a:ln>
            <a:noFill/>
          </a:ln>
          <a:effectLst>
            <a:outerShdw algn="tl" blurRad="517525" dir="2700000" dist="38100" rotWithShape="0">
              <a:srgbClr val="000000">
                <a:alpha val="33000"/>
              </a:srgbClr>
            </a:outerShdw>
          </a:effectLst>
        </p:spPr>
      </p:pic>
      <p:sp>
        <p:nvSpPr>
          <p:cNvPr id="10" name="CustomShape 8"/>
          <p:cNvSpPr/>
          <p:nvPr/>
        </p:nvSpPr>
        <p:spPr>
          <a:xfrm>
            <a:off x="632520" y="2817720"/>
            <a:ext cx="5894640" cy="262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90000"/>
              </a:lnSpc>
            </a:pPr>
            <a:r>
              <a:rPr b="0" lang="fr-FR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DE LA RECHERCHE À L’INDUSTRIE</a:t>
            </a:r>
            <a:endParaRPr b="0" lang="fr-FR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" name="CustomShape 9"/>
          <p:cNvSpPr/>
          <p:nvPr/>
        </p:nvSpPr>
        <p:spPr>
          <a:xfrm>
            <a:off x="626040" y="4618440"/>
            <a:ext cx="5835960" cy="257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40000"/>
              </a:lnSpc>
            </a:pPr>
            <a:r>
              <a:rPr b="0" lang="fr-FR" sz="1100" spc="-1" strike="noStrike">
                <a:solidFill>
                  <a:srgbClr val="5c5c5c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Commissariat à l’énergie atomique et aux énergies alternatives - </a:t>
            </a:r>
            <a:r>
              <a:rPr b="0" lang="fr-FR" sz="1100" spc="-1" strike="noStrike">
                <a:solidFill>
                  <a:srgbClr val="a50119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www.cea.fr</a:t>
            </a:r>
            <a:endParaRPr b="0" lang="fr-FR" sz="11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" name="PlaceHolder 10"/>
          <p:cNvSpPr>
            <a:spLocks noGrp="1"/>
          </p:cNvSpPr>
          <p:nvPr>
            <p:ph type="title"/>
          </p:nvPr>
        </p:nvSpPr>
        <p:spPr>
          <a:xfrm>
            <a:off x="342720" y="205200"/>
            <a:ext cx="61718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Cliquez pour éditer le </a:t>
            </a: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format du texte-titre</a:t>
            </a:r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" name="PlaceHolder 11"/>
          <p:cNvSpPr>
            <a:spLocks noGrp="1"/>
          </p:cNvSpPr>
          <p:nvPr>
            <p:ph type="body"/>
          </p:nvPr>
        </p:nvSpPr>
        <p:spPr>
          <a:xfrm>
            <a:off x="342720" y="1203480"/>
            <a:ext cx="61718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Cliquez pour éditer le format du plan de texte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niveau de plan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Troisième niveau de plan</a:t>
            </a:r>
            <a:endParaRPr b="0" lang="fr-FR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Quatrième niveau de plan</a:t>
            </a: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Cinquième niveau de plan</a:t>
            </a: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Sixième niveau de plan</a:t>
            </a: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Septième niveau de plan</a:t>
            </a: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5"/>
    <p:sldLayoutId id="2147483650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  <p:sldLayoutId id="2147483660" r:id="rId16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CustomShape 1"/>
          <p:cNvSpPr/>
          <p:nvPr/>
        </p:nvSpPr>
        <p:spPr>
          <a:xfrm>
            <a:off x="0" y="4970880"/>
            <a:ext cx="6857280" cy="17496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5b9bd5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 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" name="CustomShape 2"/>
          <p:cNvSpPr/>
          <p:nvPr/>
        </p:nvSpPr>
        <p:spPr>
          <a:xfrm>
            <a:off x="0" y="-19440"/>
            <a:ext cx="6857280" cy="5932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5b9bd5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 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" name="CustomShape 3"/>
          <p:cNvSpPr/>
          <p:nvPr/>
        </p:nvSpPr>
        <p:spPr>
          <a:xfrm>
            <a:off x="6130080" y="4970520"/>
            <a:ext cx="727200" cy="176040"/>
          </a:xfrm>
          <a:prstGeom prst="rect">
            <a:avLst/>
          </a:prstGeom>
          <a:solidFill>
            <a:srgbClr val="b115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3" name="CustomShape 4"/>
          <p:cNvSpPr/>
          <p:nvPr/>
        </p:nvSpPr>
        <p:spPr>
          <a:xfrm>
            <a:off x="0" y="-19440"/>
            <a:ext cx="727200" cy="587160"/>
          </a:xfrm>
          <a:prstGeom prst="rect">
            <a:avLst/>
          </a:prstGeom>
          <a:solidFill>
            <a:srgbClr val="c117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54" name="Picture 25" descr=""/>
          <p:cNvPicPr/>
          <p:nvPr/>
        </p:nvPicPr>
        <p:blipFill>
          <a:blip r:embed="rId2"/>
          <a:stretch/>
        </p:blipFill>
        <p:spPr>
          <a:xfrm>
            <a:off x="127080" y="168840"/>
            <a:ext cx="458640" cy="259200"/>
          </a:xfrm>
          <a:prstGeom prst="rect">
            <a:avLst/>
          </a:prstGeom>
          <a:ln>
            <a:noFill/>
          </a:ln>
        </p:spPr>
      </p:pic>
      <p:sp>
        <p:nvSpPr>
          <p:cNvPr id="55" name="CustomShape 5"/>
          <p:cNvSpPr/>
          <p:nvPr/>
        </p:nvSpPr>
        <p:spPr>
          <a:xfrm>
            <a:off x="4945320" y="4958280"/>
            <a:ext cx="1186920" cy="210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r">
              <a:lnSpc>
                <a:spcPct val="100000"/>
              </a:lnSpc>
              <a:spcBef>
                <a:spcPts val="751"/>
              </a:spcBef>
            </a:pPr>
            <a:r>
              <a:rPr b="0" lang="fr-FR" sz="800" spc="-1" strike="noStrike">
                <a:solidFill>
                  <a:srgbClr val="8c8c8c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3 juin 2019</a:t>
            </a:r>
            <a:endParaRPr b="0" lang="fr-FR" sz="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" name="CustomShape 6"/>
          <p:cNvSpPr/>
          <p:nvPr/>
        </p:nvSpPr>
        <p:spPr>
          <a:xfrm>
            <a:off x="72360" y="4924800"/>
            <a:ext cx="2568240" cy="196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40000"/>
              </a:lnSpc>
            </a:pPr>
            <a:r>
              <a:rPr b="0" lang="fr-FR" sz="700" spc="-1" strike="noStrike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Commissariat à l’énergie atomique et aux énergies alternatives</a:t>
            </a:r>
            <a:endParaRPr b="0" lang="fr-FR" sz="7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" name="PlaceHolder 7"/>
          <p:cNvSpPr>
            <a:spLocks noGrp="1"/>
          </p:cNvSpPr>
          <p:nvPr>
            <p:ph type="title"/>
          </p:nvPr>
        </p:nvSpPr>
        <p:spPr>
          <a:xfrm>
            <a:off x="342720" y="205200"/>
            <a:ext cx="61718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Cliquez pour éditer le </a:t>
            </a: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format du texte-titre</a:t>
            </a:r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" name="PlaceHolder 8"/>
          <p:cNvSpPr>
            <a:spLocks noGrp="1"/>
          </p:cNvSpPr>
          <p:nvPr>
            <p:ph type="body"/>
          </p:nvPr>
        </p:nvSpPr>
        <p:spPr>
          <a:xfrm>
            <a:off x="342720" y="1203480"/>
            <a:ext cx="61718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Cliquez pour éditer le format du plan de texte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niveau de plan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Troisième niveau de plan</a:t>
            </a:r>
            <a:endParaRPr b="0" lang="fr-FR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Quatrième niveau de plan</a:t>
            </a: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Cinquième niveau de plan</a:t>
            </a: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Sixième niveau de plan</a:t>
            </a: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Septième niveau de plan</a:t>
            </a: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CustomShape 1"/>
          <p:cNvSpPr/>
          <p:nvPr/>
        </p:nvSpPr>
        <p:spPr>
          <a:xfrm>
            <a:off x="0" y="4970880"/>
            <a:ext cx="6857280" cy="17496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5b9bd5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 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6" name="CustomShape 2"/>
          <p:cNvSpPr/>
          <p:nvPr/>
        </p:nvSpPr>
        <p:spPr>
          <a:xfrm>
            <a:off x="0" y="-19440"/>
            <a:ext cx="6857280" cy="5932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5b9bd5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 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7" name="CustomShape 3"/>
          <p:cNvSpPr/>
          <p:nvPr/>
        </p:nvSpPr>
        <p:spPr>
          <a:xfrm>
            <a:off x="6130080" y="4970520"/>
            <a:ext cx="727200" cy="176040"/>
          </a:xfrm>
          <a:prstGeom prst="rect">
            <a:avLst/>
          </a:prstGeom>
          <a:solidFill>
            <a:srgbClr val="b115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8" name="CustomShape 4"/>
          <p:cNvSpPr/>
          <p:nvPr/>
        </p:nvSpPr>
        <p:spPr>
          <a:xfrm>
            <a:off x="0" y="-19440"/>
            <a:ext cx="727200" cy="587160"/>
          </a:xfrm>
          <a:prstGeom prst="rect">
            <a:avLst/>
          </a:prstGeom>
          <a:solidFill>
            <a:srgbClr val="c117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99" name="Picture 25" descr=""/>
          <p:cNvPicPr/>
          <p:nvPr/>
        </p:nvPicPr>
        <p:blipFill>
          <a:blip r:embed="rId2"/>
          <a:stretch/>
        </p:blipFill>
        <p:spPr>
          <a:xfrm>
            <a:off x="127080" y="168840"/>
            <a:ext cx="458640" cy="259200"/>
          </a:xfrm>
          <a:prstGeom prst="rect">
            <a:avLst/>
          </a:prstGeom>
          <a:ln>
            <a:noFill/>
          </a:ln>
        </p:spPr>
      </p:pic>
      <p:sp>
        <p:nvSpPr>
          <p:cNvPr id="100" name="CustomShape 5"/>
          <p:cNvSpPr/>
          <p:nvPr/>
        </p:nvSpPr>
        <p:spPr>
          <a:xfrm>
            <a:off x="4945320" y="4958280"/>
            <a:ext cx="1186920" cy="210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r">
              <a:lnSpc>
                <a:spcPct val="100000"/>
              </a:lnSpc>
              <a:spcBef>
                <a:spcPts val="751"/>
              </a:spcBef>
            </a:pPr>
            <a:r>
              <a:rPr b="0" lang="fr-FR" sz="800" spc="-1" strike="noStrike">
                <a:solidFill>
                  <a:srgbClr val="8c8c8c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Date</a:t>
            </a:r>
            <a:endParaRPr b="0" lang="fr-FR" sz="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1" name="CustomShape 6"/>
          <p:cNvSpPr/>
          <p:nvPr/>
        </p:nvSpPr>
        <p:spPr>
          <a:xfrm>
            <a:off x="72360" y="4924800"/>
            <a:ext cx="2568240" cy="196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40000"/>
              </a:lnSpc>
            </a:pPr>
            <a:r>
              <a:rPr b="0" lang="fr-FR" sz="700" spc="-1" strike="noStrike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Commissariat à l’énergie atomique et aux énergies alternatives</a:t>
            </a:r>
            <a:endParaRPr b="0" lang="fr-FR" sz="7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2" name="CustomShape 7"/>
          <p:cNvSpPr/>
          <p:nvPr/>
        </p:nvSpPr>
        <p:spPr>
          <a:xfrm>
            <a:off x="0" y="4470840"/>
            <a:ext cx="6857280" cy="6721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5b9bd5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 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3" name="Picture 1" descr=""/>
          <p:cNvPicPr/>
          <p:nvPr/>
        </p:nvPicPr>
        <p:blipFill>
          <a:blip r:embed="rId3"/>
          <a:stretch/>
        </p:blipFill>
        <p:spPr>
          <a:xfrm>
            <a:off x="0" y="-28080"/>
            <a:ext cx="6857280" cy="4498200"/>
          </a:xfrm>
          <a:prstGeom prst="rect">
            <a:avLst/>
          </a:prstGeom>
          <a:ln>
            <a:noFill/>
          </a:ln>
        </p:spPr>
      </p:pic>
      <p:sp>
        <p:nvSpPr>
          <p:cNvPr id="104" name="CustomShape 8"/>
          <p:cNvSpPr/>
          <p:nvPr/>
        </p:nvSpPr>
        <p:spPr>
          <a:xfrm>
            <a:off x="626040" y="4618440"/>
            <a:ext cx="5835960" cy="257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40000"/>
              </a:lnSpc>
            </a:pPr>
            <a:r>
              <a:rPr b="0" lang="fr-FR" sz="1100" spc="-1" strike="noStrike">
                <a:solidFill>
                  <a:srgbClr val="5c5c5c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Commissariat à l’énergie atomique et aux énergies alternatives - </a:t>
            </a:r>
            <a:r>
              <a:rPr b="0" lang="fr-FR" sz="1100" spc="-1" strike="noStrike">
                <a:solidFill>
                  <a:srgbClr val="a50119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www.cea.fr</a:t>
            </a:r>
            <a:endParaRPr b="0" lang="fr-FR" sz="11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5" name="Picture 9" descr=""/>
          <p:cNvPicPr/>
          <p:nvPr/>
        </p:nvPicPr>
        <p:blipFill>
          <a:blip r:embed="rId4"/>
          <a:stretch/>
        </p:blipFill>
        <p:spPr>
          <a:xfrm>
            <a:off x="733680" y="1395720"/>
            <a:ext cx="1455840" cy="1188360"/>
          </a:xfrm>
          <a:prstGeom prst="rect">
            <a:avLst/>
          </a:prstGeom>
          <a:ln>
            <a:noFill/>
          </a:ln>
          <a:effectLst>
            <a:outerShdw algn="tl" blurRad="517525" dir="2700000" dist="38100" rotWithShape="0">
              <a:srgbClr val="000000">
                <a:alpha val="33000"/>
              </a:srgbClr>
            </a:outerShdw>
          </a:effectLst>
        </p:spPr>
      </p:pic>
      <p:sp>
        <p:nvSpPr>
          <p:cNvPr id="106" name="PlaceHolder 9"/>
          <p:cNvSpPr>
            <a:spLocks noGrp="1"/>
          </p:cNvSpPr>
          <p:nvPr>
            <p:ph type="title"/>
          </p:nvPr>
        </p:nvSpPr>
        <p:spPr>
          <a:xfrm>
            <a:off x="342720" y="205200"/>
            <a:ext cx="61718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Cliquez pour éditer le format du texte-titre</a:t>
            </a:r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7" name="PlaceHolder 10"/>
          <p:cNvSpPr>
            <a:spLocks noGrp="1"/>
          </p:cNvSpPr>
          <p:nvPr>
            <p:ph type="body"/>
          </p:nvPr>
        </p:nvSpPr>
        <p:spPr>
          <a:xfrm>
            <a:off x="342720" y="1203480"/>
            <a:ext cx="61718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Cliquez pour éditer le format du plan de texte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niveau de plan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Troisième niveau de plan</a:t>
            </a:r>
            <a:endParaRPr b="0" lang="fr-FR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Quatrième niveau de plan</a:t>
            </a: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Cinquième niveau de plan</a:t>
            </a: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Sixième niveau de plan</a:t>
            </a: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Septième niveau de plan</a:t>
            </a: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  <p:sldLayoutId id="2147483683" r:id="rId13"/>
    <p:sldLayoutId id="2147483684" r:id="rId14"/>
    <p:sldLayoutId id="2147483685" r:id="rId15"/>
    <p:sldLayoutId id="2147483686" r:id="rId16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7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image" Target="../media/image29.png"/><Relationship Id="rId3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image" Target="../media/image31.png"/><Relationship Id="rId3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image" Target="../media/image33.png"/><Relationship Id="rId3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8.jpeg"/><Relationship Id="rId2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Relationship Id="rId3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1.wmf"/><Relationship Id="rId2" Type="http://schemas.openxmlformats.org/officeDocument/2006/relationships/image" Target="../media/image12.wmf"/><Relationship Id="rId3" Type="http://schemas.openxmlformats.org/officeDocument/2006/relationships/image" Target="../media/image13.png"/><Relationship Id="rId4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4.wmf"/><Relationship Id="rId2" Type="http://schemas.openxmlformats.org/officeDocument/2006/relationships/image" Target="../media/image15.wmf"/><Relationship Id="rId3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CustomShape 1"/>
          <p:cNvSpPr/>
          <p:nvPr/>
        </p:nvSpPr>
        <p:spPr>
          <a:xfrm>
            <a:off x="614880" y="3175560"/>
            <a:ext cx="4928760" cy="42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spcBef>
                <a:spcPts val="751"/>
              </a:spcBef>
            </a:pPr>
            <a:r>
              <a:rPr b="1" lang="fr-FR" sz="1600" spc="-1" strike="noStrike" u="sng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Étude et évaluation de la structure de donnée SVDAG et ses variantes pour le RayTracing en visualisation </a:t>
            </a:r>
            <a:endParaRPr b="0" lang="fr-FR" sz="1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0" name="CustomShape 2"/>
          <p:cNvSpPr/>
          <p:nvPr/>
        </p:nvSpPr>
        <p:spPr>
          <a:xfrm>
            <a:off x="632520" y="3841560"/>
            <a:ext cx="2205720" cy="21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spcBef>
                <a:spcPts val="181"/>
              </a:spcBef>
            </a:pPr>
            <a:r>
              <a:rPr b="0" lang="fr-FR" sz="105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Antoine Roche – M1 CHPS</a:t>
            </a:r>
            <a:endParaRPr b="0" lang="fr-FR" sz="10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  <a:spcBef>
                <a:spcPts val="181"/>
              </a:spcBef>
            </a:pPr>
            <a:r>
              <a:rPr b="0" lang="fr-FR" sz="105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Tuteur CEA : Jérôme Dubois</a:t>
            </a:r>
            <a:endParaRPr b="0" lang="fr-FR" sz="10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  <a:spcBef>
                <a:spcPts val="181"/>
              </a:spcBef>
            </a:pPr>
            <a:r>
              <a:rPr b="0" lang="fr-FR" sz="105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Tuteur enseignant : Michael Krajecki</a:t>
            </a:r>
            <a:endParaRPr b="0" lang="fr-FR" sz="10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1" name="CustomShape 3"/>
          <p:cNvSpPr/>
          <p:nvPr/>
        </p:nvSpPr>
        <p:spPr>
          <a:xfrm>
            <a:off x="3960000" y="4011480"/>
            <a:ext cx="2447640" cy="596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fr-FR" sz="13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08/04/19 – 30/08/19</a:t>
            </a:r>
            <a:endParaRPr b="0" lang="fr-FR" sz="13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CustomShape 1"/>
          <p:cNvSpPr/>
          <p:nvPr/>
        </p:nvSpPr>
        <p:spPr>
          <a:xfrm>
            <a:off x="830520" y="150480"/>
            <a:ext cx="6171480" cy="277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36000" bIns="36000" anchor="ctr"/>
          <a:p>
            <a:pPr>
              <a:lnSpc>
                <a:spcPct val="100000"/>
              </a:lnSpc>
            </a:pPr>
            <a:r>
              <a:rPr b="1" lang="fr-FR" sz="1600" spc="-1" strike="noStrike" cap="all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Travail réalisé – performances svdag</a:t>
            </a:r>
            <a:endParaRPr b="0" lang="fr-FR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1" name="CustomShape 2"/>
          <p:cNvSpPr/>
          <p:nvPr/>
        </p:nvSpPr>
        <p:spPr>
          <a:xfrm>
            <a:off x="6275880" y="5005080"/>
            <a:ext cx="470160" cy="106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0" bIns="0"/>
          <a:p>
            <a:pPr algn="ctr">
              <a:lnSpc>
                <a:spcPct val="100000"/>
              </a:lnSpc>
            </a:pPr>
            <a:fld id="{FC9FED12-C44B-47FB-82BB-3E646295A893}" type="slidenum">
              <a:rPr b="0" lang="fr-FR" sz="7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1</a:t>
            </a:fld>
            <a:endParaRPr b="0" lang="fr-FR" sz="7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12" name="" descr=""/>
          <p:cNvPicPr/>
          <p:nvPr/>
        </p:nvPicPr>
        <p:blipFill>
          <a:blip r:embed="rId1"/>
          <a:stretch/>
        </p:blipFill>
        <p:spPr>
          <a:xfrm>
            <a:off x="1440000" y="698400"/>
            <a:ext cx="5255640" cy="2132280"/>
          </a:xfrm>
          <a:prstGeom prst="rect">
            <a:avLst/>
          </a:prstGeom>
          <a:ln>
            <a:noFill/>
          </a:ln>
        </p:spPr>
      </p:pic>
      <p:pic>
        <p:nvPicPr>
          <p:cNvPr id="213" name="" descr=""/>
          <p:cNvPicPr/>
          <p:nvPr/>
        </p:nvPicPr>
        <p:blipFill>
          <a:blip r:embed="rId2"/>
          <a:stretch/>
        </p:blipFill>
        <p:spPr>
          <a:xfrm>
            <a:off x="145440" y="792000"/>
            <a:ext cx="1294200" cy="3383640"/>
          </a:xfrm>
          <a:prstGeom prst="rect">
            <a:avLst/>
          </a:prstGeom>
          <a:ln>
            <a:noFill/>
          </a:ln>
        </p:spPr>
      </p:pic>
      <p:sp>
        <p:nvSpPr>
          <p:cNvPr id="214" name="CustomShape 3"/>
          <p:cNvSpPr/>
          <p:nvPr/>
        </p:nvSpPr>
        <p:spPr>
          <a:xfrm>
            <a:off x="360000" y="4176360"/>
            <a:ext cx="791640" cy="21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fr-FR" sz="900" spc="-1" strike="noStrike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Hairball</a:t>
            </a:r>
            <a:endParaRPr b="0" lang="fr-FR" sz="9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15" name="" descr=""/>
          <p:cNvPicPr/>
          <p:nvPr/>
        </p:nvPicPr>
        <p:blipFill>
          <a:blip r:embed="rId3"/>
          <a:stretch/>
        </p:blipFill>
        <p:spPr>
          <a:xfrm>
            <a:off x="5184000" y="2808000"/>
            <a:ext cx="1469160" cy="2159640"/>
          </a:xfrm>
          <a:prstGeom prst="rect">
            <a:avLst/>
          </a:prstGeom>
          <a:ln>
            <a:noFill/>
          </a:ln>
        </p:spPr>
      </p:pic>
      <p:pic>
        <p:nvPicPr>
          <p:cNvPr id="216" name="" descr=""/>
          <p:cNvPicPr/>
          <p:nvPr/>
        </p:nvPicPr>
        <p:blipFill>
          <a:blip r:embed="rId4"/>
          <a:stretch/>
        </p:blipFill>
        <p:spPr>
          <a:xfrm>
            <a:off x="1080000" y="3706560"/>
            <a:ext cx="1159200" cy="1189080"/>
          </a:xfrm>
          <a:prstGeom prst="rect">
            <a:avLst/>
          </a:prstGeom>
          <a:ln>
            <a:noFill/>
          </a:ln>
        </p:spPr>
      </p:pic>
      <p:sp>
        <p:nvSpPr>
          <p:cNvPr id="217" name="Line 4"/>
          <p:cNvSpPr/>
          <p:nvPr/>
        </p:nvSpPr>
        <p:spPr>
          <a:xfrm>
            <a:off x="2088000" y="1512000"/>
            <a:ext cx="576000" cy="360"/>
          </a:xfrm>
          <a:prstGeom prst="line">
            <a:avLst/>
          </a:prstGeom>
          <a:ln w="29160">
            <a:solidFill>
              <a:srgbClr val="7fff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8" name="Line 5"/>
          <p:cNvSpPr/>
          <p:nvPr/>
        </p:nvSpPr>
        <p:spPr>
          <a:xfrm>
            <a:off x="2084400" y="1669320"/>
            <a:ext cx="648000" cy="360"/>
          </a:xfrm>
          <a:prstGeom prst="line">
            <a:avLst/>
          </a:prstGeom>
          <a:ln w="2916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9" name="Line 6"/>
          <p:cNvSpPr/>
          <p:nvPr/>
        </p:nvSpPr>
        <p:spPr>
          <a:xfrm>
            <a:off x="2117160" y="2778840"/>
            <a:ext cx="524880" cy="1080"/>
          </a:xfrm>
          <a:prstGeom prst="line">
            <a:avLst/>
          </a:prstGeom>
          <a:ln w="29160">
            <a:solidFill>
              <a:srgbClr val="7fff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0" name="Line 7"/>
          <p:cNvSpPr/>
          <p:nvPr/>
        </p:nvSpPr>
        <p:spPr>
          <a:xfrm>
            <a:off x="2078280" y="2621880"/>
            <a:ext cx="648000" cy="360"/>
          </a:xfrm>
          <a:prstGeom prst="line">
            <a:avLst/>
          </a:prstGeom>
          <a:ln w="2916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1" name="CustomShape 8"/>
          <p:cNvSpPr/>
          <p:nvPr/>
        </p:nvSpPr>
        <p:spPr>
          <a:xfrm>
            <a:off x="2736000" y="2830680"/>
            <a:ext cx="1583640" cy="408600"/>
          </a:xfrm>
          <a:custGeom>
            <a:avLst/>
            <a:gdLst/>
            <a:ahLst/>
            <a:rect l="l" t="t" r="r" b="b"/>
            <a:pathLst>
              <a:path w="4249" h="657">
                <a:moveTo>
                  <a:pt x="671" y="165"/>
                </a:moveTo>
                <a:lnTo>
                  <a:pt x="686" y="190"/>
                </a:lnTo>
                <a:lnTo>
                  <a:pt x="705" y="215"/>
                </a:lnTo>
                <a:lnTo>
                  <a:pt x="728" y="239"/>
                </a:lnTo>
                <a:lnTo>
                  <a:pt x="756" y="263"/>
                </a:lnTo>
                <a:lnTo>
                  <a:pt x="787" y="287"/>
                </a:lnTo>
                <a:lnTo>
                  <a:pt x="822" y="310"/>
                </a:lnTo>
                <a:lnTo>
                  <a:pt x="861" y="332"/>
                </a:lnTo>
                <a:lnTo>
                  <a:pt x="904" y="354"/>
                </a:lnTo>
                <a:lnTo>
                  <a:pt x="950" y="376"/>
                </a:lnTo>
                <a:lnTo>
                  <a:pt x="1000" y="396"/>
                </a:lnTo>
                <a:lnTo>
                  <a:pt x="1053" y="416"/>
                </a:lnTo>
                <a:lnTo>
                  <a:pt x="1110" y="435"/>
                </a:lnTo>
                <a:lnTo>
                  <a:pt x="1169" y="453"/>
                </a:lnTo>
                <a:lnTo>
                  <a:pt x="1232" y="470"/>
                </a:lnTo>
                <a:lnTo>
                  <a:pt x="1297" y="486"/>
                </a:lnTo>
                <a:lnTo>
                  <a:pt x="1365" y="501"/>
                </a:lnTo>
                <a:lnTo>
                  <a:pt x="1436" y="515"/>
                </a:lnTo>
                <a:lnTo>
                  <a:pt x="1508" y="529"/>
                </a:lnTo>
                <a:lnTo>
                  <a:pt x="1583" y="541"/>
                </a:lnTo>
                <a:lnTo>
                  <a:pt x="1660" y="551"/>
                </a:lnTo>
                <a:lnTo>
                  <a:pt x="1738" y="561"/>
                </a:lnTo>
                <a:lnTo>
                  <a:pt x="1818" y="570"/>
                </a:lnTo>
                <a:lnTo>
                  <a:pt x="1899" y="577"/>
                </a:lnTo>
                <a:lnTo>
                  <a:pt x="1981" y="583"/>
                </a:lnTo>
                <a:lnTo>
                  <a:pt x="2065" y="588"/>
                </a:lnTo>
                <a:lnTo>
                  <a:pt x="2149" y="591"/>
                </a:lnTo>
                <a:lnTo>
                  <a:pt x="2233" y="594"/>
                </a:lnTo>
                <a:lnTo>
                  <a:pt x="2318" y="595"/>
                </a:lnTo>
                <a:lnTo>
                  <a:pt x="2403" y="595"/>
                </a:lnTo>
                <a:lnTo>
                  <a:pt x="2487" y="593"/>
                </a:lnTo>
                <a:lnTo>
                  <a:pt x="2572" y="591"/>
                </a:lnTo>
                <a:lnTo>
                  <a:pt x="2655" y="587"/>
                </a:lnTo>
                <a:lnTo>
                  <a:pt x="2738" y="581"/>
                </a:lnTo>
                <a:lnTo>
                  <a:pt x="2820" y="575"/>
                </a:lnTo>
                <a:lnTo>
                  <a:pt x="2901" y="567"/>
                </a:lnTo>
                <a:lnTo>
                  <a:pt x="2981" y="558"/>
                </a:lnTo>
                <a:lnTo>
                  <a:pt x="3059" y="548"/>
                </a:lnTo>
                <a:lnTo>
                  <a:pt x="3135" y="537"/>
                </a:lnTo>
                <a:lnTo>
                  <a:pt x="3209" y="525"/>
                </a:lnTo>
                <a:lnTo>
                  <a:pt x="3281" y="511"/>
                </a:lnTo>
                <a:lnTo>
                  <a:pt x="3351" y="497"/>
                </a:lnTo>
                <a:lnTo>
                  <a:pt x="3418" y="482"/>
                </a:lnTo>
                <a:lnTo>
                  <a:pt x="3482" y="465"/>
                </a:lnTo>
                <a:lnTo>
                  <a:pt x="3544" y="448"/>
                </a:lnTo>
                <a:lnTo>
                  <a:pt x="3603" y="429"/>
                </a:lnTo>
                <a:lnTo>
                  <a:pt x="3658" y="410"/>
                </a:lnTo>
                <a:lnTo>
                  <a:pt x="3710" y="390"/>
                </a:lnTo>
                <a:lnTo>
                  <a:pt x="3759" y="370"/>
                </a:lnTo>
                <a:lnTo>
                  <a:pt x="3805" y="348"/>
                </a:lnTo>
                <a:lnTo>
                  <a:pt x="3846" y="326"/>
                </a:lnTo>
                <a:lnTo>
                  <a:pt x="3884" y="303"/>
                </a:lnTo>
                <a:lnTo>
                  <a:pt x="3918" y="280"/>
                </a:lnTo>
                <a:lnTo>
                  <a:pt x="3949" y="256"/>
                </a:lnTo>
                <a:lnTo>
                  <a:pt x="3975" y="232"/>
                </a:lnTo>
                <a:lnTo>
                  <a:pt x="3997" y="208"/>
                </a:lnTo>
                <a:lnTo>
                  <a:pt x="4015" y="183"/>
                </a:lnTo>
                <a:lnTo>
                  <a:pt x="4029" y="158"/>
                </a:lnTo>
                <a:lnTo>
                  <a:pt x="4038" y="133"/>
                </a:lnTo>
                <a:lnTo>
                  <a:pt x="4044" y="108"/>
                </a:lnTo>
                <a:lnTo>
                  <a:pt x="4045" y="82"/>
                </a:lnTo>
                <a:lnTo>
                  <a:pt x="4248" y="82"/>
                </a:lnTo>
                <a:lnTo>
                  <a:pt x="4247" y="110"/>
                </a:lnTo>
                <a:lnTo>
                  <a:pt x="4240" y="139"/>
                </a:lnTo>
                <a:lnTo>
                  <a:pt x="4230" y="167"/>
                </a:lnTo>
                <a:lnTo>
                  <a:pt x="4214" y="195"/>
                </a:lnTo>
                <a:lnTo>
                  <a:pt x="4194" y="223"/>
                </a:lnTo>
                <a:lnTo>
                  <a:pt x="4169" y="250"/>
                </a:lnTo>
                <a:lnTo>
                  <a:pt x="4140" y="277"/>
                </a:lnTo>
                <a:lnTo>
                  <a:pt x="4106" y="304"/>
                </a:lnTo>
                <a:lnTo>
                  <a:pt x="4068" y="330"/>
                </a:lnTo>
                <a:lnTo>
                  <a:pt x="4025" y="355"/>
                </a:lnTo>
                <a:lnTo>
                  <a:pt x="3978" y="380"/>
                </a:lnTo>
                <a:lnTo>
                  <a:pt x="3928" y="404"/>
                </a:lnTo>
                <a:lnTo>
                  <a:pt x="3873" y="427"/>
                </a:lnTo>
                <a:lnTo>
                  <a:pt x="3814" y="449"/>
                </a:lnTo>
                <a:lnTo>
                  <a:pt x="3752" y="471"/>
                </a:lnTo>
                <a:lnTo>
                  <a:pt x="3687" y="491"/>
                </a:lnTo>
                <a:lnTo>
                  <a:pt x="3618" y="511"/>
                </a:lnTo>
                <a:lnTo>
                  <a:pt x="3545" y="529"/>
                </a:lnTo>
                <a:lnTo>
                  <a:pt x="3470" y="546"/>
                </a:lnTo>
                <a:lnTo>
                  <a:pt x="3392" y="563"/>
                </a:lnTo>
                <a:lnTo>
                  <a:pt x="3312" y="578"/>
                </a:lnTo>
                <a:lnTo>
                  <a:pt x="3229" y="591"/>
                </a:lnTo>
                <a:lnTo>
                  <a:pt x="3143" y="604"/>
                </a:lnTo>
                <a:lnTo>
                  <a:pt x="3056" y="615"/>
                </a:lnTo>
                <a:lnTo>
                  <a:pt x="2967" y="625"/>
                </a:lnTo>
                <a:lnTo>
                  <a:pt x="2877" y="634"/>
                </a:lnTo>
                <a:lnTo>
                  <a:pt x="2785" y="641"/>
                </a:lnTo>
                <a:lnTo>
                  <a:pt x="2692" y="647"/>
                </a:lnTo>
                <a:lnTo>
                  <a:pt x="2598" y="651"/>
                </a:lnTo>
                <a:lnTo>
                  <a:pt x="2504" y="654"/>
                </a:lnTo>
                <a:lnTo>
                  <a:pt x="2409" y="656"/>
                </a:lnTo>
                <a:lnTo>
                  <a:pt x="2314" y="656"/>
                </a:lnTo>
                <a:lnTo>
                  <a:pt x="2219" y="655"/>
                </a:lnTo>
                <a:lnTo>
                  <a:pt x="2125" y="652"/>
                </a:lnTo>
                <a:lnTo>
                  <a:pt x="2031" y="648"/>
                </a:lnTo>
                <a:lnTo>
                  <a:pt x="1938" y="643"/>
                </a:lnTo>
                <a:lnTo>
                  <a:pt x="1845" y="636"/>
                </a:lnTo>
                <a:lnTo>
                  <a:pt x="1755" y="628"/>
                </a:lnTo>
                <a:lnTo>
                  <a:pt x="1665" y="618"/>
                </a:lnTo>
                <a:lnTo>
                  <a:pt x="1577" y="607"/>
                </a:lnTo>
                <a:lnTo>
                  <a:pt x="1492" y="595"/>
                </a:lnTo>
                <a:lnTo>
                  <a:pt x="1408" y="582"/>
                </a:lnTo>
                <a:lnTo>
                  <a:pt x="1327" y="567"/>
                </a:lnTo>
                <a:lnTo>
                  <a:pt x="1248" y="551"/>
                </a:lnTo>
                <a:lnTo>
                  <a:pt x="1172" y="534"/>
                </a:lnTo>
                <a:lnTo>
                  <a:pt x="1099" y="516"/>
                </a:lnTo>
                <a:lnTo>
                  <a:pt x="1029" y="497"/>
                </a:lnTo>
                <a:lnTo>
                  <a:pt x="962" y="477"/>
                </a:lnTo>
                <a:lnTo>
                  <a:pt x="899" y="455"/>
                </a:lnTo>
                <a:lnTo>
                  <a:pt x="839" y="433"/>
                </a:lnTo>
                <a:lnTo>
                  <a:pt x="784" y="410"/>
                </a:lnTo>
                <a:lnTo>
                  <a:pt x="732" y="387"/>
                </a:lnTo>
                <a:lnTo>
                  <a:pt x="684" y="362"/>
                </a:lnTo>
                <a:lnTo>
                  <a:pt x="640" y="337"/>
                </a:lnTo>
                <a:lnTo>
                  <a:pt x="601" y="311"/>
                </a:lnTo>
                <a:lnTo>
                  <a:pt x="566" y="285"/>
                </a:lnTo>
                <a:lnTo>
                  <a:pt x="535" y="258"/>
                </a:lnTo>
                <a:lnTo>
                  <a:pt x="509" y="231"/>
                </a:lnTo>
                <a:lnTo>
                  <a:pt x="487" y="203"/>
                </a:lnTo>
                <a:lnTo>
                  <a:pt x="470" y="175"/>
                </a:lnTo>
                <a:lnTo>
                  <a:pt x="0" y="197"/>
                </a:lnTo>
                <a:lnTo>
                  <a:pt x="482" y="0"/>
                </a:lnTo>
                <a:lnTo>
                  <a:pt x="1141" y="144"/>
                </a:lnTo>
                <a:lnTo>
                  <a:pt x="671" y="165"/>
                </a:lnTo>
              </a:path>
            </a:pathLst>
          </a:custGeom>
          <a:solidFill>
            <a:srgbClr val="767171"/>
          </a:solidFill>
          <a:ln w="6480">
            <a:solidFill>
              <a:srgbClr val="76717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2" name="CustomShape 9"/>
          <p:cNvSpPr/>
          <p:nvPr/>
        </p:nvSpPr>
        <p:spPr>
          <a:xfrm>
            <a:off x="3384000" y="3138840"/>
            <a:ext cx="1079640" cy="317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fr-FR" sz="1800" spc="-1" strike="noStrike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10x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23" name="" descr=""/>
          <p:cNvPicPr/>
          <p:nvPr/>
        </p:nvPicPr>
        <p:blipFill>
          <a:blip r:embed="rId5"/>
          <a:stretch/>
        </p:blipFill>
        <p:spPr>
          <a:xfrm>
            <a:off x="2520000" y="3800520"/>
            <a:ext cx="1007640" cy="1023120"/>
          </a:xfrm>
          <a:prstGeom prst="rect">
            <a:avLst/>
          </a:prstGeom>
          <a:ln>
            <a:noFill/>
          </a:ln>
        </p:spPr>
      </p:pic>
      <p:pic>
        <p:nvPicPr>
          <p:cNvPr id="224" name="" descr=""/>
          <p:cNvPicPr/>
          <p:nvPr/>
        </p:nvPicPr>
        <p:blipFill>
          <a:blip r:embed="rId6"/>
          <a:stretch/>
        </p:blipFill>
        <p:spPr>
          <a:xfrm>
            <a:off x="3747600" y="3744000"/>
            <a:ext cx="1364040" cy="1079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1" dur="indefinite" restart="never" nodeType="tmRoot">
          <p:childTnLst>
            <p:seq>
              <p:cTn id="52" nodeType="mainSeq">
                <p:childTnLst>
                  <p:par>
                    <p:cTn id="53" fill="freeze">
                      <p:stCondLst>
                        <p:cond delay="indefinite"/>
                      </p:stCondLst>
                      <p:childTnLst>
                        <p:par>
                          <p:cTn id="54" fill="freeze">
                            <p:stCondLst>
                              <p:cond delay="0"/>
                            </p:stCondLst>
                            <p:childTnLst>
                              <p:par>
                                <p:cTn id="5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freeze">
                      <p:stCondLst>
                        <p:cond delay="indefinite"/>
                      </p:stCondLst>
                      <p:childTnLst>
                        <p:par>
                          <p:cTn id="64" fill="freeze">
                            <p:stCondLst>
                              <p:cond delay="0"/>
                            </p:stCondLst>
                            <p:childTnLst>
                              <p:par>
                                <p:cTn id="6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CustomShape 1"/>
          <p:cNvSpPr/>
          <p:nvPr/>
        </p:nvSpPr>
        <p:spPr>
          <a:xfrm>
            <a:off x="830520" y="150480"/>
            <a:ext cx="6171480" cy="277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36000" bIns="36000" anchor="ctr"/>
          <a:p>
            <a:pPr>
              <a:lnSpc>
                <a:spcPct val="100000"/>
              </a:lnSpc>
            </a:pPr>
            <a:r>
              <a:rPr b="1" lang="fr-FR" sz="1600" spc="-1" strike="noStrike" cap="all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Travail réalisé – images obtenues</a:t>
            </a:r>
            <a:endParaRPr b="0" lang="fr-FR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6" name="CustomShape 2"/>
          <p:cNvSpPr/>
          <p:nvPr/>
        </p:nvSpPr>
        <p:spPr>
          <a:xfrm>
            <a:off x="6275880" y="5005080"/>
            <a:ext cx="470160" cy="106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0" bIns="0"/>
          <a:p>
            <a:pPr algn="ctr">
              <a:lnSpc>
                <a:spcPct val="100000"/>
              </a:lnSpc>
            </a:pPr>
            <a:fld id="{87808991-F168-4C8B-AC53-38B2E316B626}" type="slidenum">
              <a:rPr b="0" lang="fr-FR" sz="7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1</a:t>
            </a:fld>
            <a:endParaRPr b="0" lang="fr-FR" sz="7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27" name="" descr=""/>
          <p:cNvPicPr/>
          <p:nvPr/>
        </p:nvPicPr>
        <p:blipFill>
          <a:blip r:embed="rId1"/>
          <a:srcRect l="0" t="803" r="0" b="0"/>
          <a:stretch/>
        </p:blipFill>
        <p:spPr>
          <a:xfrm>
            <a:off x="792000" y="576000"/>
            <a:ext cx="6065640" cy="4391640"/>
          </a:xfrm>
          <a:prstGeom prst="rect">
            <a:avLst/>
          </a:prstGeom>
          <a:ln>
            <a:noFill/>
          </a:ln>
        </p:spPr>
      </p:pic>
      <p:sp>
        <p:nvSpPr>
          <p:cNvPr id="228" name="CustomShape 3"/>
          <p:cNvSpPr/>
          <p:nvPr/>
        </p:nvSpPr>
        <p:spPr>
          <a:xfrm>
            <a:off x="288360" y="792000"/>
            <a:ext cx="1439640" cy="54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fr-FR" sz="1800" spc="-1" strike="noStrike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Bunny : 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fr-FR" sz="1800" spc="-1" strike="noStrike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Tête détaillée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9" name="CustomShape 4"/>
          <p:cNvSpPr/>
          <p:nvPr/>
        </p:nvSpPr>
        <p:spPr>
          <a:xfrm>
            <a:off x="288360" y="1336320"/>
            <a:ext cx="2087640" cy="1680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69" dur="indefinite" restart="never" nodeType="tmRoot">
          <p:childTnLst>
            <p:seq>
              <p:cTn id="7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CustomShape 1"/>
          <p:cNvSpPr/>
          <p:nvPr/>
        </p:nvSpPr>
        <p:spPr>
          <a:xfrm>
            <a:off x="830520" y="150480"/>
            <a:ext cx="6171480" cy="277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36000" bIns="36000" anchor="ctr"/>
          <a:p>
            <a:pPr>
              <a:lnSpc>
                <a:spcPct val="100000"/>
              </a:lnSpc>
            </a:pPr>
            <a:r>
              <a:rPr b="1" lang="fr-FR" sz="1600" spc="-1" strike="noStrike" cap="all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Travail réalisé – images obtenues</a:t>
            </a:r>
            <a:endParaRPr b="0" lang="fr-FR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1" name="CustomShape 2"/>
          <p:cNvSpPr/>
          <p:nvPr/>
        </p:nvSpPr>
        <p:spPr>
          <a:xfrm>
            <a:off x="6275880" y="5005080"/>
            <a:ext cx="470160" cy="106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0" bIns="0"/>
          <a:p>
            <a:pPr algn="ctr">
              <a:lnSpc>
                <a:spcPct val="100000"/>
              </a:lnSpc>
            </a:pPr>
            <a:fld id="{CF472EC3-C235-490C-ABAF-EA4E2A693B82}" type="slidenum">
              <a:rPr b="0" lang="fr-FR" sz="7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1</a:t>
            </a:fld>
            <a:endParaRPr b="0" lang="fr-FR" sz="7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32" name="" descr=""/>
          <p:cNvPicPr/>
          <p:nvPr/>
        </p:nvPicPr>
        <p:blipFill>
          <a:blip r:embed="rId1"/>
          <a:srcRect l="0" t="20895" r="0" b="0"/>
          <a:stretch/>
        </p:blipFill>
        <p:spPr>
          <a:xfrm>
            <a:off x="0" y="576000"/>
            <a:ext cx="7200000" cy="4391640"/>
          </a:xfrm>
          <a:prstGeom prst="rect">
            <a:avLst/>
          </a:prstGeom>
          <a:ln>
            <a:noFill/>
          </a:ln>
        </p:spPr>
      </p:pic>
      <p:sp>
        <p:nvSpPr>
          <p:cNvPr id="233" name="CustomShape 3"/>
          <p:cNvSpPr/>
          <p:nvPr/>
        </p:nvSpPr>
        <p:spPr>
          <a:xfrm>
            <a:off x="288360" y="792000"/>
            <a:ext cx="1439640" cy="54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fr-FR" sz="1800" spc="-1" strike="noStrike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Bunny : 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fr-FR" sz="1800" spc="-1" strike="noStrike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Tête détaillée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4" name="CustomShape 4"/>
          <p:cNvSpPr/>
          <p:nvPr/>
        </p:nvSpPr>
        <p:spPr>
          <a:xfrm>
            <a:off x="288360" y="1336320"/>
            <a:ext cx="2087640" cy="1680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fr-FR" sz="1800" spc="-1" strike="noStrike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Lucy :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fr-FR" sz="1800" spc="-1" strike="noStrike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Détails plus grossiers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71" dur="indefinite" restart="never" nodeType="tmRoot">
          <p:childTnLst>
            <p:seq>
              <p:cTn id="7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CustomShape 1"/>
          <p:cNvSpPr/>
          <p:nvPr/>
        </p:nvSpPr>
        <p:spPr>
          <a:xfrm>
            <a:off x="830520" y="150480"/>
            <a:ext cx="6171480" cy="277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36000" bIns="36000" anchor="ctr"/>
          <a:p>
            <a:pPr>
              <a:lnSpc>
                <a:spcPct val="100000"/>
              </a:lnSpc>
            </a:pPr>
            <a:r>
              <a:rPr b="1" lang="fr-FR" sz="1600" spc="-1" strike="noStrike" cap="all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Expérience – collaboration et contribution</a:t>
            </a:r>
            <a:endParaRPr b="0" lang="fr-FR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6" name="CustomShape 2"/>
          <p:cNvSpPr/>
          <p:nvPr/>
        </p:nvSpPr>
        <p:spPr>
          <a:xfrm>
            <a:off x="6275880" y="5005080"/>
            <a:ext cx="470160" cy="106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0" bIns="0"/>
          <a:p>
            <a:pPr algn="ctr">
              <a:lnSpc>
                <a:spcPct val="100000"/>
              </a:lnSpc>
            </a:pPr>
            <a:fld id="{36C4BEB6-119D-47E0-A2D7-0C6576AEE9F5}" type="slidenum">
              <a:rPr b="0" lang="fr-FR" sz="7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1</a:t>
            </a:fld>
            <a:endParaRPr b="0" lang="fr-FR" sz="7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7" name="CustomShape 3"/>
          <p:cNvSpPr/>
          <p:nvPr/>
        </p:nvSpPr>
        <p:spPr>
          <a:xfrm>
            <a:off x="504000" y="1642680"/>
            <a:ext cx="5471640" cy="2815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fr-FR" sz="1800" spc="-1" strike="noStrike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Université technique de Chalmers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fr-FR" sz="1800" spc="-1" strike="noStrike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r>
              <a:rPr b="0" lang="fr-FR" sz="1800" spc="-1" strike="noStrike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r>
              <a:rPr b="0" lang="fr-FR" sz="1800" spc="-1" strike="noStrike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r>
              <a:rPr b="0" lang="fr-FR" sz="1800" spc="-1" strike="noStrike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r>
              <a:rPr b="0" lang="fr-FR" sz="1800" spc="-1" strike="noStrike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r>
              <a:rPr b="0" lang="fr-FR" sz="1800" spc="-1" strike="noStrike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r>
              <a:rPr b="0" lang="fr-FR" sz="1800" spc="-1" strike="noStrike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r>
              <a:rPr b="0" lang="fr-FR" sz="1800" spc="-1" strike="noStrike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fr-FR" sz="1800" spc="-1" strike="noStrike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r>
              <a:rPr b="0" lang="fr-FR" sz="1800" spc="-1" strike="noStrike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r>
              <a:rPr b="0" lang="fr-FR" sz="1800" spc="-1" strike="noStrike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r>
              <a:rPr b="0" lang="fr-FR" sz="1800" spc="-1" strike="noStrike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r>
              <a:rPr b="0" lang="fr-FR" sz="1800" spc="-1" strike="noStrike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r>
              <a:rPr b="0" lang="fr-FR" sz="1800" spc="-1" strike="noStrike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r>
              <a:rPr b="0" lang="fr-FR" sz="1800" spc="-1" strike="noStrike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fr-FR" sz="1800" spc="-1" strike="noStrike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r>
              <a:rPr b="0" lang="fr-FR" sz="1800" spc="-1" strike="noStrike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r>
              <a:rPr b="0" lang="fr-FR" sz="1800" spc="-1" strike="noStrike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r>
              <a:rPr b="0" lang="fr-FR" sz="1800" spc="-1" strike="noStrike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r>
              <a:rPr b="0" lang="fr-FR" sz="1800" spc="-1" strike="noStrike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r>
              <a:rPr b="0" lang="fr-FR" sz="1800" spc="-1" strike="noStrike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CEA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Journée Visu 2019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fr-FR" sz="1300" spc="-1" strike="noStrike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https://journee-visu.github.io/</a:t>
            </a:r>
            <a:endParaRPr b="0" lang="fr-FR" sz="13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38" name="" descr=""/>
          <p:cNvPicPr/>
          <p:nvPr/>
        </p:nvPicPr>
        <p:blipFill>
          <a:blip r:embed="rId1"/>
          <a:stretch/>
        </p:blipFill>
        <p:spPr>
          <a:xfrm>
            <a:off x="3960000" y="848520"/>
            <a:ext cx="1871640" cy="1671120"/>
          </a:xfrm>
          <a:prstGeom prst="rect">
            <a:avLst/>
          </a:prstGeom>
          <a:ln>
            <a:noFill/>
          </a:ln>
        </p:spPr>
      </p:pic>
      <p:pic>
        <p:nvPicPr>
          <p:cNvPr id="239" name="" descr=""/>
          <p:cNvPicPr/>
          <p:nvPr/>
        </p:nvPicPr>
        <p:blipFill>
          <a:blip r:embed="rId2"/>
          <a:stretch/>
        </p:blipFill>
        <p:spPr>
          <a:xfrm>
            <a:off x="696600" y="2376000"/>
            <a:ext cx="1679040" cy="13694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3" dur="indefinite" restart="never" nodeType="tmRoot">
          <p:childTnLst>
            <p:seq>
              <p:cTn id="7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CustomShape 1"/>
          <p:cNvSpPr/>
          <p:nvPr/>
        </p:nvSpPr>
        <p:spPr>
          <a:xfrm>
            <a:off x="830520" y="150480"/>
            <a:ext cx="6171480" cy="277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36000" bIns="36000" anchor="ctr"/>
          <a:p>
            <a:pPr>
              <a:lnSpc>
                <a:spcPct val="100000"/>
              </a:lnSpc>
            </a:pPr>
            <a:r>
              <a:rPr b="1" lang="fr-FR" sz="1600" spc="-1" strike="noStrike" cap="all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Expérience – Problemes rencontres</a:t>
            </a:r>
            <a:endParaRPr b="0" lang="fr-FR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1" name="CustomShape 2"/>
          <p:cNvSpPr/>
          <p:nvPr/>
        </p:nvSpPr>
        <p:spPr>
          <a:xfrm>
            <a:off x="6275880" y="5005080"/>
            <a:ext cx="470160" cy="106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0" bIns="0"/>
          <a:p>
            <a:pPr algn="ctr">
              <a:lnSpc>
                <a:spcPct val="100000"/>
              </a:lnSpc>
            </a:pPr>
            <a:fld id="{F2B9CF5C-A896-4B1C-8002-96F0A44530D7}" type="slidenum">
              <a:rPr b="0" lang="fr-FR" sz="7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1</a:t>
            </a:fld>
            <a:endParaRPr b="0" lang="fr-FR" sz="7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2" name="CustomShape 3"/>
          <p:cNvSpPr/>
          <p:nvPr/>
        </p:nvSpPr>
        <p:spPr>
          <a:xfrm>
            <a:off x="936000" y="1775520"/>
            <a:ext cx="5471640" cy="1680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fr-FR" sz="1800" spc="-1" strike="noStrike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Installations :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fr-FR" sz="1800" spc="-1" strike="noStrike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r>
              <a:rPr b="0" lang="fr-FR" sz="1800" spc="-1" strike="noStrike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Proxy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fr-FR" sz="1800" spc="-1" strike="noStrike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r>
              <a:rPr b="0" lang="fr-FR" sz="1800" spc="-1" strike="noStrike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VTK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fr-FR" sz="1800" spc="-1" strike="noStrike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r>
              <a:rPr b="0" lang="fr-FR" sz="1800" spc="-1" strike="noStrike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r>
              <a:rPr b="0" lang="fr-FR" sz="1800" spc="-1" strike="noStrike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r>
              <a:rPr b="0" lang="fr-FR" sz="1800" spc="-1" strike="noStrike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SVDAG : 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fr-FR" sz="1800" spc="-1" strike="noStrike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r>
              <a:rPr b="0" lang="fr-FR" sz="1800" spc="-1" strike="noStrike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r>
              <a:rPr b="0" lang="fr-FR" sz="1800" spc="-1" strike="noStrike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r>
              <a:rPr b="0" lang="fr-FR" sz="1800" spc="-1" strike="noStrike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r>
              <a:rPr b="0" lang="fr-FR" sz="1800" spc="-1" strike="noStrike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Compatibilité Windows – Linux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fr-FR" sz="1800" spc="-1" strike="noStrike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r>
              <a:rPr b="0" lang="fr-FR" sz="1800" spc="-1" strike="noStrike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r>
              <a:rPr b="0" lang="fr-FR" sz="1800" spc="-1" strike="noStrike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r>
              <a:rPr b="0" lang="fr-FR" sz="1800" spc="-1" strike="noStrike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r>
              <a:rPr b="0" lang="fr-FR" sz="1800" spc="-1" strike="noStrike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Pas de documentation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43" name="" descr=""/>
          <p:cNvPicPr/>
          <p:nvPr/>
        </p:nvPicPr>
        <p:blipFill>
          <a:blip r:embed="rId1"/>
          <a:stretch/>
        </p:blipFill>
        <p:spPr>
          <a:xfrm>
            <a:off x="2736000" y="2160000"/>
            <a:ext cx="3637440" cy="161280"/>
          </a:xfrm>
          <a:prstGeom prst="rect">
            <a:avLst/>
          </a:prstGeom>
          <a:ln>
            <a:noFill/>
          </a:ln>
        </p:spPr>
      </p:pic>
      <p:pic>
        <p:nvPicPr>
          <p:cNvPr id="244" name="" descr=""/>
          <p:cNvPicPr/>
          <p:nvPr/>
        </p:nvPicPr>
        <p:blipFill>
          <a:blip r:embed="rId2"/>
          <a:stretch/>
        </p:blipFill>
        <p:spPr>
          <a:xfrm>
            <a:off x="288000" y="2957040"/>
            <a:ext cx="1835280" cy="17229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5" dur="indefinite" restart="never" nodeType="tmRoot">
          <p:childTnLst>
            <p:seq>
              <p:cTn id="7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CustomShape 1"/>
          <p:cNvSpPr/>
          <p:nvPr/>
        </p:nvSpPr>
        <p:spPr>
          <a:xfrm>
            <a:off x="830520" y="150480"/>
            <a:ext cx="6171480" cy="277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36000" bIns="36000" anchor="ctr"/>
          <a:p>
            <a:pPr>
              <a:lnSpc>
                <a:spcPct val="100000"/>
              </a:lnSpc>
            </a:pPr>
            <a:r>
              <a:rPr b="1" lang="fr-FR" sz="1600" spc="-1" strike="noStrike" cap="all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Travaux futurs</a:t>
            </a:r>
            <a:endParaRPr b="0" lang="fr-FR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6" name="CustomShape 2"/>
          <p:cNvSpPr/>
          <p:nvPr/>
        </p:nvSpPr>
        <p:spPr>
          <a:xfrm>
            <a:off x="6275880" y="5005080"/>
            <a:ext cx="470160" cy="106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0" bIns="0"/>
          <a:p>
            <a:pPr algn="ctr">
              <a:lnSpc>
                <a:spcPct val="100000"/>
              </a:lnSpc>
            </a:pPr>
            <a:fld id="{FF08B1F0-35F2-4A40-BD43-0968A5625303}" type="slidenum">
              <a:rPr b="0" lang="fr-FR" sz="7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1</a:t>
            </a:fld>
            <a:endParaRPr b="0" lang="fr-FR" sz="7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7" name="CustomShape 3"/>
          <p:cNvSpPr/>
          <p:nvPr/>
        </p:nvSpPr>
        <p:spPr>
          <a:xfrm>
            <a:off x="792000" y="1327320"/>
            <a:ext cx="5471640" cy="54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fr-FR" sz="1800" spc="-1" strike="noStrike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Maitrise du HTG avec VTK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fr-FR" sz="1800" spc="-1" strike="noStrike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Convertisseur HTG → SVDAG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48" name="" descr=""/>
          <p:cNvPicPr/>
          <p:nvPr/>
        </p:nvPicPr>
        <p:blipFill>
          <a:blip r:embed="rId1"/>
          <a:stretch/>
        </p:blipFill>
        <p:spPr>
          <a:xfrm>
            <a:off x="3960000" y="1099080"/>
            <a:ext cx="1979280" cy="1060560"/>
          </a:xfrm>
          <a:prstGeom prst="rect">
            <a:avLst/>
          </a:prstGeom>
          <a:ln>
            <a:noFill/>
          </a:ln>
        </p:spPr>
      </p:pic>
      <p:pic>
        <p:nvPicPr>
          <p:cNvPr id="249" name="Image 7" descr=""/>
          <p:cNvPicPr/>
          <p:nvPr/>
        </p:nvPicPr>
        <p:blipFill>
          <a:blip r:embed="rId2"/>
          <a:stretch/>
        </p:blipFill>
        <p:spPr>
          <a:xfrm>
            <a:off x="612720" y="2962080"/>
            <a:ext cx="2410920" cy="1357560"/>
          </a:xfrm>
          <a:prstGeom prst="rect">
            <a:avLst/>
          </a:prstGeom>
          <a:ln>
            <a:noFill/>
          </a:ln>
        </p:spPr>
      </p:pic>
      <p:sp>
        <p:nvSpPr>
          <p:cNvPr id="250" name="CustomShape 4"/>
          <p:cNvSpPr/>
          <p:nvPr/>
        </p:nvSpPr>
        <p:spPr>
          <a:xfrm>
            <a:off x="3528000" y="3291480"/>
            <a:ext cx="2663640" cy="54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fr-FR" sz="1800" spc="-1" strike="noStrike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Tests sur des jeux de données plus riches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1" name="TextShape 5"/>
          <p:cNvSpPr txBox="1"/>
          <p:nvPr/>
        </p:nvSpPr>
        <p:spPr>
          <a:xfrm>
            <a:off x="288000" y="4392000"/>
            <a:ext cx="3168000" cy="3956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/>
            <a:r>
              <a:rPr b="0" lang="fr-FR" sz="12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Fractal de mandelbrot</a:t>
            </a:r>
            <a:endParaRPr b="0" lang="fr-FR" sz="1200" spc="-1" strike="noStrike">
              <a:solidFill>
                <a:srgbClr val="666666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algn="ctr"/>
            <a:r>
              <a:rPr b="0" lang="fr-FR" sz="12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6 milliards éléments</a:t>
            </a:r>
            <a:endParaRPr b="0" lang="fr-FR" sz="1200" spc="-1" strike="noStrike">
              <a:solidFill>
                <a:srgbClr val="666666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timing>
    <p:tnLst>
      <p:par>
        <p:cTn id="77" dur="indefinite" restart="never" nodeType="tmRoot">
          <p:childTnLst>
            <p:seq>
              <p:cTn id="7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CustomShape 1"/>
          <p:cNvSpPr/>
          <p:nvPr/>
        </p:nvSpPr>
        <p:spPr>
          <a:xfrm>
            <a:off x="830520" y="150480"/>
            <a:ext cx="6171480" cy="277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36000" bIns="36000" anchor="ctr"/>
          <a:p>
            <a:pPr>
              <a:lnSpc>
                <a:spcPct val="100000"/>
              </a:lnSpc>
            </a:pPr>
            <a:r>
              <a:rPr b="1" lang="fr-FR" sz="1600" spc="-1" strike="noStrike" cap="all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Conclusion</a:t>
            </a:r>
            <a:endParaRPr b="0" lang="fr-FR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3" name="CustomShape 2"/>
          <p:cNvSpPr/>
          <p:nvPr/>
        </p:nvSpPr>
        <p:spPr>
          <a:xfrm>
            <a:off x="6275880" y="5005080"/>
            <a:ext cx="470160" cy="106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0" bIns="0"/>
          <a:p>
            <a:pPr algn="ctr">
              <a:lnSpc>
                <a:spcPct val="100000"/>
              </a:lnSpc>
            </a:pPr>
            <a:fld id="{E6DAC1E6-AADB-4485-B565-DD183B132AE4}" type="slidenum">
              <a:rPr b="0" lang="fr-FR" sz="7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&lt;numéro&gt;</a:t>
            </a:fld>
            <a:endParaRPr b="0" lang="fr-FR" sz="7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4" name="CustomShape 3"/>
          <p:cNvSpPr/>
          <p:nvPr/>
        </p:nvSpPr>
        <p:spPr>
          <a:xfrm>
            <a:off x="576000" y="1728000"/>
            <a:ext cx="5543640" cy="2134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Symbol"/>
              <a:buChar char=""/>
            </a:pPr>
            <a:r>
              <a:rPr b="0" lang="fr-FR" sz="18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Projet demandant beaucoup de recherche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Symbol"/>
              <a:buChar char=""/>
            </a:pPr>
            <a:r>
              <a:rPr b="0" lang="fr-FR" sz="18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Domaine nouveau pour moi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Symbol"/>
              <a:buChar char=""/>
            </a:pPr>
            <a:r>
              <a:rPr b="0" lang="fr-FR" sz="18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Difficultés liées à un environnement sécurisé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Symbol"/>
              <a:buChar char=""/>
            </a:pPr>
            <a:r>
              <a:rPr b="0" lang="fr-FR" sz="18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Résultats encourageants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Symbol"/>
              <a:buChar char=""/>
            </a:pPr>
            <a:r>
              <a:rPr b="0" lang="fr-FR" sz="18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Beaucoup d’expérience apportée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79" dur="indefinite" restart="never" nodeType="tmRoot">
          <p:childTnLst>
            <p:seq>
              <p:cTn id="8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CustomShape 1"/>
          <p:cNvSpPr/>
          <p:nvPr/>
        </p:nvSpPr>
        <p:spPr>
          <a:xfrm>
            <a:off x="830520" y="150480"/>
            <a:ext cx="6171480" cy="277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36000" bIns="36000" anchor="ctr"/>
          <a:p>
            <a:pPr>
              <a:lnSpc>
                <a:spcPct val="100000"/>
              </a:lnSpc>
            </a:pPr>
            <a:r>
              <a:rPr b="1" lang="fr-FR" sz="1600" spc="-1" strike="noStrike" cap="all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Bibliographie</a:t>
            </a:r>
            <a:endParaRPr b="0" lang="fr-FR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6" name="CustomShape 2"/>
          <p:cNvSpPr/>
          <p:nvPr/>
        </p:nvSpPr>
        <p:spPr>
          <a:xfrm>
            <a:off x="6275880" y="5005080"/>
            <a:ext cx="470160" cy="106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0" bIns="0"/>
          <a:p>
            <a:pPr algn="ctr">
              <a:lnSpc>
                <a:spcPct val="100000"/>
              </a:lnSpc>
            </a:pPr>
            <a:fld id="{30130485-79BC-4CA7-BA58-9E703F6A3296}" type="slidenum">
              <a:rPr b="0" lang="fr-FR" sz="7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&lt;numéro&gt;</a:t>
            </a:fld>
            <a:endParaRPr b="0" lang="fr-FR" sz="7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7" name="CustomShape 3"/>
          <p:cNvSpPr/>
          <p:nvPr/>
        </p:nvSpPr>
        <p:spPr>
          <a:xfrm>
            <a:off x="504000" y="1228680"/>
            <a:ext cx="6047640" cy="2990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Symbol"/>
              <a:buChar char=""/>
            </a:pPr>
            <a:r>
              <a:rPr b="0" lang="fr-FR" sz="12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[1] Massimiliano Guarrasi. An introduction to adaptive mesh refinement (amr) : Numerical methods and tools, 2015.</a:t>
            </a:r>
            <a:endParaRPr b="0" lang="fr-FR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Symbol"/>
              <a:buChar char=""/>
            </a:pPr>
            <a:r>
              <a:rPr b="0" lang="fr-FR" sz="12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[2] Viktor Kämpe. Sparse Voxel DAGs. PhD thesis, Chalmers University of Technology, 2016.</a:t>
            </a:r>
            <a:endParaRPr b="0" lang="fr-FR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Symbol"/>
              <a:buChar char=""/>
            </a:pPr>
            <a:r>
              <a:rPr b="0" lang="fr-FR" sz="12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[3] Viktor Kämpe, Erik Sintorn, and Ulf Assarsson. High resolution sparse voxel dags.</a:t>
            </a:r>
            <a:endParaRPr b="0" lang="fr-FR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Symbol"/>
              <a:buChar char=""/>
            </a:pPr>
            <a:r>
              <a:rPr b="0" lang="fr-FR" sz="12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ACM Transactions on Graphics, 32(4), 2013. SIGGRAPH 2013.</a:t>
            </a:r>
            <a:endParaRPr b="0" lang="fr-FR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Symbol"/>
              <a:buChar char=""/>
            </a:pPr>
            <a:r>
              <a:rPr b="0" lang="fr-FR" sz="12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[4] Samuli Laine and Tero Karras. Efficient sparse voxel octrees. In Proceedings of ACM</a:t>
            </a:r>
            <a:endParaRPr b="0" lang="fr-FR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Symbol"/>
              <a:buChar char=""/>
            </a:pPr>
            <a:r>
              <a:rPr b="0" lang="fr-FR" sz="12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SIGGRAPH 2010 Symposium on Interactive 3D Graphics and Games, 2010.</a:t>
            </a:r>
            <a:endParaRPr b="0" lang="fr-FR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Symbol"/>
              <a:buChar char=""/>
            </a:pPr>
            <a:r>
              <a:rPr b="0" lang="fr-FR" sz="12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[5] Samuli Laine and Tero Karras. Efficient sparse voxel octrees – analysis, extensions,</a:t>
            </a:r>
            <a:endParaRPr b="0" lang="fr-FR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Symbol"/>
              <a:buChar char=""/>
            </a:pPr>
            <a:r>
              <a:rPr b="0" lang="fr-FR" sz="12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and implementation. NVIDIA Technical Report NVR-2010-001, NVIDIA Corporation,</a:t>
            </a:r>
            <a:endParaRPr b="0" lang="fr-FR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Symbol"/>
              <a:buChar char=""/>
            </a:pPr>
            <a:r>
              <a:rPr b="0" lang="fr-FR" sz="12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February 2010.</a:t>
            </a:r>
            <a:endParaRPr b="0" lang="fr-FR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Symbol"/>
              <a:buChar char=""/>
            </a:pPr>
            <a:r>
              <a:rPr b="0" lang="fr-FR" sz="12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[6] Jeroen Baert - Out-of-core svo builder </a:t>
            </a:r>
            <a:endParaRPr b="0" lang="fr-FR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Symbol"/>
              <a:buChar char=""/>
            </a:pPr>
            <a:r>
              <a:rPr b="0" lang="fr-FR" sz="12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https://github.com/Forceflow/ooc_svo_builder</a:t>
            </a:r>
            <a:endParaRPr b="0" lang="fr-FR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Symbol"/>
              <a:buChar char=""/>
            </a:pPr>
            <a:r>
              <a:rPr b="0" lang="fr-FR" sz="12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[7] Dan Dolonius - Dag-example https://github.com/gegoggigog/DAG-example</a:t>
            </a:r>
            <a:endParaRPr b="0" lang="fr-FR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81" dur="indefinite" restart="never" nodeType="tmRoot">
          <p:childTnLst>
            <p:seq>
              <p:cTn id="8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CustomShape 1"/>
          <p:cNvSpPr/>
          <p:nvPr/>
        </p:nvSpPr>
        <p:spPr>
          <a:xfrm>
            <a:off x="2452320" y="1711440"/>
            <a:ext cx="3811320" cy="460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36000" bIns="36000" anchor="ctr"/>
          <a:p>
            <a:pPr>
              <a:lnSpc>
                <a:spcPct val="100000"/>
              </a:lnSpc>
            </a:pPr>
            <a:r>
              <a:rPr b="1" lang="fr-FR" sz="2400" spc="-1" strike="noStrike" cap="all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Merci pour votre ecoute</a:t>
            </a:r>
            <a:br/>
            <a:r>
              <a:rPr b="1" lang="fr-FR" sz="2400" spc="-1" strike="noStrike" cap="all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Des questions ?</a:t>
            </a:r>
            <a:endParaRPr b="0" lang="fr-FR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9" name="CustomShape 2"/>
          <p:cNvSpPr/>
          <p:nvPr/>
        </p:nvSpPr>
        <p:spPr>
          <a:xfrm>
            <a:off x="743760" y="3302640"/>
            <a:ext cx="5135400" cy="689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  <a:spcBef>
                <a:spcPts val="751"/>
              </a:spcBef>
            </a:pPr>
            <a:r>
              <a:rPr b="0" lang="fr-FR" sz="800" spc="-1" strike="noStrike">
                <a:solidFill>
                  <a:srgbClr val="6f6f6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Antoine Roche – M1 CHPS</a:t>
            </a:r>
            <a:endParaRPr b="0" lang="fr-FR" sz="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  <a:spcBef>
                <a:spcPts val="751"/>
              </a:spcBef>
            </a:pPr>
            <a:r>
              <a:rPr b="0" lang="fr-FR" sz="800" spc="-1" strike="noStrike">
                <a:solidFill>
                  <a:srgbClr val="6f6f6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endParaRPr b="0" lang="fr-FR" sz="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  <a:spcBef>
                <a:spcPts val="751"/>
              </a:spcBef>
            </a:pPr>
            <a:r>
              <a:rPr b="0" lang="fr-FR" sz="800" spc="-1" strike="noStrike">
                <a:solidFill>
                  <a:srgbClr val="6f6f6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Tuteur CEA : Jérôme Dubois</a:t>
            </a:r>
            <a:endParaRPr b="0" lang="fr-FR" sz="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  <a:spcBef>
                <a:spcPts val="751"/>
              </a:spcBef>
            </a:pPr>
            <a:r>
              <a:rPr b="0" lang="fr-FR" sz="800" spc="-1" strike="noStrike">
                <a:solidFill>
                  <a:srgbClr val="6f6f6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Tuteur enseignant : Michael Krajecki</a:t>
            </a:r>
            <a:endParaRPr b="0" lang="fr-FR" sz="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0" name="CustomShape 3"/>
          <p:cNvSpPr/>
          <p:nvPr/>
        </p:nvSpPr>
        <p:spPr>
          <a:xfrm>
            <a:off x="2452320" y="2355120"/>
            <a:ext cx="3534840" cy="285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1" name="CustomShape 4"/>
          <p:cNvSpPr/>
          <p:nvPr/>
        </p:nvSpPr>
        <p:spPr>
          <a:xfrm>
            <a:off x="6386400" y="5005440"/>
            <a:ext cx="470880" cy="107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0" bIns="0"/>
          <a:p>
            <a:pPr algn="ctr">
              <a:lnSpc>
                <a:spcPct val="100000"/>
              </a:lnSpc>
            </a:pPr>
            <a:fld id="{A42CDC77-1AFB-491E-A109-0C987E03224C}" type="slidenum">
              <a:rPr b="0" lang="fr-FR" sz="7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&lt;numéro&gt;</a:t>
            </a:fld>
            <a:endParaRPr b="0" lang="fr-FR" sz="7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83" dur="indefinite" restart="never" nodeType="tmRoot">
          <p:childTnLst>
            <p:seq>
              <p:cTn id="8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CustomShape 1"/>
          <p:cNvSpPr/>
          <p:nvPr/>
        </p:nvSpPr>
        <p:spPr>
          <a:xfrm>
            <a:off x="830520" y="150480"/>
            <a:ext cx="6171480" cy="277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36000" bIns="36000" anchor="ctr"/>
          <a:p>
            <a:pPr>
              <a:lnSpc>
                <a:spcPct val="100000"/>
              </a:lnSpc>
            </a:pPr>
            <a:r>
              <a:rPr b="1" lang="fr-FR" sz="1600" spc="-1" strike="noStrike" cap="all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Sommaire</a:t>
            </a:r>
            <a:endParaRPr b="0" lang="fr-FR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3" name="CustomShape 2"/>
          <p:cNvSpPr/>
          <p:nvPr/>
        </p:nvSpPr>
        <p:spPr>
          <a:xfrm>
            <a:off x="6275880" y="5005080"/>
            <a:ext cx="470160" cy="106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0" bIns="0"/>
          <a:p>
            <a:pPr algn="ctr">
              <a:lnSpc>
                <a:spcPct val="100000"/>
              </a:lnSpc>
            </a:pPr>
            <a:fld id="{A85F5A4B-1FD2-46F1-AF6B-D0F3F1EB6326}" type="slidenum">
              <a:rPr b="0" lang="fr-FR" sz="7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1</a:t>
            </a:fld>
            <a:endParaRPr b="0" lang="fr-FR" sz="7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4" name="CustomShape 3"/>
          <p:cNvSpPr/>
          <p:nvPr/>
        </p:nvSpPr>
        <p:spPr>
          <a:xfrm>
            <a:off x="495720" y="1419480"/>
            <a:ext cx="5914440" cy="1432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Présentation du CEA</a:t>
            </a: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Contexte du stage</a:t>
            </a: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Études menées</a:t>
            </a: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Travail réalisé</a:t>
            </a: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Expérience personnelle et professionnelle</a:t>
            </a: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Bibliographie</a:t>
            </a: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5" name="CustomShape 4"/>
          <p:cNvSpPr/>
          <p:nvPr/>
        </p:nvSpPr>
        <p:spPr>
          <a:xfrm>
            <a:off x="495720" y="800640"/>
            <a:ext cx="5942520" cy="382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CustomShape 1"/>
          <p:cNvSpPr/>
          <p:nvPr/>
        </p:nvSpPr>
        <p:spPr>
          <a:xfrm>
            <a:off x="830520" y="150480"/>
            <a:ext cx="6171480" cy="277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36000" bIns="36000" anchor="ctr"/>
          <a:p>
            <a:pPr>
              <a:lnSpc>
                <a:spcPct val="100000"/>
              </a:lnSpc>
            </a:pPr>
            <a:r>
              <a:rPr b="1" lang="fr-FR" sz="1600" spc="-1" strike="noStrike" cap="all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Présentation CEa</a:t>
            </a:r>
            <a:endParaRPr b="0" lang="fr-FR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7" name="CustomShape 2"/>
          <p:cNvSpPr/>
          <p:nvPr/>
        </p:nvSpPr>
        <p:spPr>
          <a:xfrm>
            <a:off x="6275880" y="5005080"/>
            <a:ext cx="470160" cy="106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0" bIns="0"/>
          <a:p>
            <a:pPr algn="ctr">
              <a:lnSpc>
                <a:spcPct val="100000"/>
              </a:lnSpc>
            </a:pPr>
            <a:fld id="{C0DC1677-99D2-420E-94F7-A19AEC738157}" type="slidenum">
              <a:rPr b="0" lang="fr-FR" sz="7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1</a:t>
            </a:fld>
            <a:endParaRPr b="0" lang="fr-FR" sz="7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8" name="CustomShape 3"/>
          <p:cNvSpPr/>
          <p:nvPr/>
        </p:nvSpPr>
        <p:spPr>
          <a:xfrm>
            <a:off x="495720" y="1419480"/>
            <a:ext cx="5914440" cy="1432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4 domaines : </a:t>
            </a: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600" spc="-1" strike="noStrike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Défense et sécurité</a:t>
            </a:r>
            <a:endParaRPr b="0" lang="fr-FR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600" spc="-1" strike="noStrike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Energies bas carbone</a:t>
            </a:r>
            <a:endParaRPr b="0" lang="fr-FR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600" spc="-1" strike="noStrike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Recherche technologiques pour l’industrie</a:t>
            </a:r>
            <a:endParaRPr b="0" lang="fr-FR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600" spc="-1" strike="noStrike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Recherche fondamentale</a:t>
            </a:r>
            <a:endParaRPr b="0" lang="fr-FR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9" name="CustomShape 4"/>
          <p:cNvSpPr/>
          <p:nvPr/>
        </p:nvSpPr>
        <p:spPr>
          <a:xfrm>
            <a:off x="495720" y="800640"/>
            <a:ext cx="6127920" cy="382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just">
              <a:lnSpc>
                <a:spcPct val="100000"/>
              </a:lnSpc>
              <a:spcAft>
                <a:spcPts val="601"/>
              </a:spcAft>
            </a:pPr>
            <a:r>
              <a:rPr b="0" lang="fr-FR" sz="1500" spc="-1" strike="noStrike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Calibri"/>
                <a:ea typeface="Lucida Sans Unicode"/>
              </a:rPr>
              <a:t>Acteur majeur de la recherche, du développement et de l'innovation</a:t>
            </a:r>
            <a:endParaRPr b="0" lang="fr-FR" sz="15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60" name="" descr=""/>
          <p:cNvPicPr/>
          <p:nvPr/>
        </p:nvPicPr>
        <p:blipFill>
          <a:blip r:embed="rId1"/>
          <a:stretch/>
        </p:blipFill>
        <p:spPr>
          <a:xfrm>
            <a:off x="3456000" y="3024000"/>
            <a:ext cx="3148920" cy="1717200"/>
          </a:xfrm>
          <a:prstGeom prst="rect">
            <a:avLst/>
          </a:prstGeom>
          <a:ln>
            <a:noFill/>
          </a:ln>
        </p:spPr>
      </p:pic>
      <p:sp>
        <p:nvSpPr>
          <p:cNvPr id="161" name="CustomShape 5"/>
          <p:cNvSpPr/>
          <p:nvPr/>
        </p:nvSpPr>
        <p:spPr>
          <a:xfrm>
            <a:off x="432000" y="3888000"/>
            <a:ext cx="2447640" cy="657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fr-FR" sz="1500" spc="-1" strike="noStrike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Equipe de visualisation de simulation massive HPC Bruyère le Châtel (IDF)</a:t>
            </a:r>
            <a:endParaRPr b="0" lang="fr-FR" sz="15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CustomShape 1"/>
          <p:cNvSpPr/>
          <p:nvPr/>
        </p:nvSpPr>
        <p:spPr>
          <a:xfrm>
            <a:off x="830520" y="150480"/>
            <a:ext cx="6171480" cy="277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36000" bIns="36000" anchor="ctr"/>
          <a:p>
            <a:pPr>
              <a:lnSpc>
                <a:spcPct val="100000"/>
              </a:lnSpc>
            </a:pPr>
            <a:r>
              <a:rPr b="1" lang="fr-FR" sz="1600" spc="-1" strike="noStrike" cap="all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Contexte du stage</a:t>
            </a:r>
            <a:endParaRPr b="0" lang="fr-FR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3" name="CustomShape 2"/>
          <p:cNvSpPr/>
          <p:nvPr/>
        </p:nvSpPr>
        <p:spPr>
          <a:xfrm>
            <a:off x="6275880" y="5005080"/>
            <a:ext cx="470160" cy="106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0" bIns="0"/>
          <a:p>
            <a:pPr algn="ctr">
              <a:lnSpc>
                <a:spcPct val="100000"/>
              </a:lnSpc>
            </a:pPr>
            <a:fld id="{7B4F3807-31CD-42F3-ACF4-313F0BE3FBAB}" type="slidenum">
              <a:rPr b="0" lang="fr-FR" sz="7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1</a:t>
            </a:fld>
            <a:endParaRPr b="0" lang="fr-FR" sz="7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4" name="CustomShape 3"/>
          <p:cNvSpPr/>
          <p:nvPr/>
        </p:nvSpPr>
        <p:spPr>
          <a:xfrm>
            <a:off x="3528000" y="3032280"/>
            <a:ext cx="2951640" cy="1000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V</a:t>
            </a:r>
            <a:r>
              <a:rPr b="0" lang="fr-FR" sz="1500" spc="-1" strike="noStrike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TK-HTG** : Réduction du volume et du temps de rendu en affinant de manière locale</a:t>
            </a:r>
            <a:endParaRPr b="0" lang="fr-FR" sz="15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5" name="CustomShape 4"/>
          <p:cNvSpPr/>
          <p:nvPr/>
        </p:nvSpPr>
        <p:spPr>
          <a:xfrm>
            <a:off x="495720" y="800640"/>
            <a:ext cx="6127920" cy="382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Appliquer des technologies du jeu vidéo sur de la visualisation scientifique</a:t>
            </a: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66" name="" descr=""/>
          <p:cNvPicPr/>
          <p:nvPr/>
        </p:nvPicPr>
        <p:blipFill>
          <a:blip r:embed="rId1"/>
          <a:stretch/>
        </p:blipFill>
        <p:spPr>
          <a:xfrm>
            <a:off x="288000" y="2737080"/>
            <a:ext cx="3599640" cy="1510560"/>
          </a:xfrm>
          <a:prstGeom prst="rect">
            <a:avLst/>
          </a:prstGeom>
          <a:ln>
            <a:noFill/>
          </a:ln>
        </p:spPr>
      </p:pic>
      <p:pic>
        <p:nvPicPr>
          <p:cNvPr id="167" name="" descr=""/>
          <p:cNvPicPr/>
          <p:nvPr/>
        </p:nvPicPr>
        <p:blipFill>
          <a:blip r:embed="rId2"/>
          <a:stretch/>
        </p:blipFill>
        <p:spPr>
          <a:xfrm>
            <a:off x="2376000" y="1520640"/>
            <a:ext cx="4179960" cy="927000"/>
          </a:xfrm>
          <a:prstGeom prst="rect">
            <a:avLst/>
          </a:prstGeom>
          <a:ln>
            <a:noFill/>
          </a:ln>
        </p:spPr>
      </p:pic>
      <p:sp>
        <p:nvSpPr>
          <p:cNvPr id="168" name="CustomShape 5"/>
          <p:cNvSpPr/>
          <p:nvPr/>
        </p:nvSpPr>
        <p:spPr>
          <a:xfrm>
            <a:off x="288000" y="1650600"/>
            <a:ext cx="1943640" cy="657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r">
              <a:lnSpc>
                <a:spcPct val="100000"/>
              </a:lnSpc>
            </a:pPr>
            <a:r>
              <a:rPr b="0" lang="fr-FR" sz="1500" spc="-1" strike="noStrike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SVDAG* : Compression de scènes voxélisées</a:t>
            </a:r>
            <a:endParaRPr b="0" lang="fr-FR" sz="15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9" name="CustomShape 6"/>
          <p:cNvSpPr/>
          <p:nvPr/>
        </p:nvSpPr>
        <p:spPr>
          <a:xfrm>
            <a:off x="2304000" y="4370760"/>
            <a:ext cx="4319640" cy="428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r">
              <a:lnSpc>
                <a:spcPct val="100000"/>
              </a:lnSpc>
            </a:pPr>
            <a:r>
              <a:rPr b="0" lang="fr-FR" sz="1200" spc="-1" strike="noStrike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*Sparse Voxel Directed Acyclic Graph</a:t>
            </a:r>
            <a:endParaRPr b="0" lang="fr-FR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b="0" lang="fr-FR" sz="1200" spc="-1" strike="noStrike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**VTK HyperTreeGrid, tree based Adaptive Mesh Refinement</a:t>
            </a:r>
            <a:endParaRPr b="0" lang="fr-FR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CustomShape 1"/>
          <p:cNvSpPr/>
          <p:nvPr/>
        </p:nvSpPr>
        <p:spPr>
          <a:xfrm>
            <a:off x="830520" y="150480"/>
            <a:ext cx="6171480" cy="277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36000" bIns="36000" anchor="ctr"/>
          <a:p>
            <a:pPr>
              <a:lnSpc>
                <a:spcPct val="100000"/>
              </a:lnSpc>
            </a:pPr>
            <a:r>
              <a:rPr b="1" lang="fr-FR" sz="1600" spc="-1" strike="noStrike" cap="all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Contexte du stage</a:t>
            </a:r>
            <a:endParaRPr b="0" lang="fr-FR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1" name="CustomShape 2"/>
          <p:cNvSpPr/>
          <p:nvPr/>
        </p:nvSpPr>
        <p:spPr>
          <a:xfrm>
            <a:off x="6275880" y="5005080"/>
            <a:ext cx="470160" cy="106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0" bIns="0"/>
          <a:p>
            <a:pPr algn="ctr">
              <a:lnSpc>
                <a:spcPct val="100000"/>
              </a:lnSpc>
            </a:pPr>
            <a:fld id="{A0C15EE5-A494-404F-B44C-07D4AFE197B8}" type="slidenum">
              <a:rPr b="0" lang="fr-FR" sz="7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1</a:t>
            </a:fld>
            <a:endParaRPr b="0" lang="fr-FR" sz="7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2" name="CustomShape 3"/>
          <p:cNvSpPr/>
          <p:nvPr/>
        </p:nvSpPr>
        <p:spPr>
          <a:xfrm>
            <a:off x="792000" y="1800000"/>
            <a:ext cx="5039640" cy="1907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Symbol"/>
              <a:buChar char=""/>
            </a:pPr>
            <a:r>
              <a:rPr b="0" lang="fr-FR" sz="1800" spc="-1" strike="noStrike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Etude du SVO* / SVDAG / SSVDAG**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Symbol"/>
              <a:buChar char=""/>
            </a:pPr>
            <a:r>
              <a:rPr b="0" lang="fr-FR" sz="1800" spc="-1" strike="noStrike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Maîtrise de la construction HTG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Symbol"/>
              <a:buChar char=""/>
            </a:pPr>
            <a:r>
              <a:rPr b="0" lang="fr-FR" sz="1800" spc="-1" strike="noStrike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Convertisseur HTG vers SVDAG / SSVDAG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Symbol"/>
              <a:buChar char=""/>
            </a:pPr>
            <a:r>
              <a:rPr b="0" lang="fr-FR" sz="1800" spc="-1" strike="noStrike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Application de rendus SVDAG sur des données HTG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3" name="CustomShape 4"/>
          <p:cNvSpPr/>
          <p:nvPr/>
        </p:nvSpPr>
        <p:spPr>
          <a:xfrm>
            <a:off x="936000" y="982080"/>
            <a:ext cx="4391640" cy="343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fr-FR" sz="2000" spc="-1" strike="noStrike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Principales étapes :</a:t>
            </a: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4" name="CustomShape 5"/>
          <p:cNvSpPr/>
          <p:nvPr/>
        </p:nvSpPr>
        <p:spPr>
          <a:xfrm>
            <a:off x="720000" y="4248000"/>
            <a:ext cx="6119640" cy="39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r">
              <a:lnSpc>
                <a:spcPct val="100000"/>
              </a:lnSpc>
            </a:pPr>
            <a:r>
              <a:rPr b="0" lang="fr-FR" sz="1200" spc="-1" strike="noStrike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*Sparse Voxel Octree</a:t>
            </a:r>
            <a:endParaRPr b="0" lang="fr-FR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b="0" lang="fr-FR" sz="1200" spc="-1" strike="noStrike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**Symmetric-aware SVDAG</a:t>
            </a:r>
            <a:endParaRPr b="0" lang="fr-FR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CustomShape 1"/>
          <p:cNvSpPr/>
          <p:nvPr/>
        </p:nvSpPr>
        <p:spPr>
          <a:xfrm>
            <a:off x="830520" y="150480"/>
            <a:ext cx="6171480" cy="277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36000" bIns="36000" anchor="ctr"/>
          <a:p>
            <a:pPr>
              <a:lnSpc>
                <a:spcPct val="100000"/>
              </a:lnSpc>
            </a:pPr>
            <a:r>
              <a:rPr b="1" lang="fr-FR" sz="1600" spc="-1" strike="noStrike" cap="all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études menées - </a:t>
            </a:r>
            <a:r>
              <a:rPr b="1" lang="fr-FR" sz="1500" spc="-1" strike="noStrike" cap="all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Sparse Voxel Octree</a:t>
            </a:r>
            <a:endParaRPr b="0" lang="fr-FR" sz="15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6" name="CustomShape 2"/>
          <p:cNvSpPr/>
          <p:nvPr/>
        </p:nvSpPr>
        <p:spPr>
          <a:xfrm>
            <a:off x="6275880" y="5005080"/>
            <a:ext cx="470160" cy="106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0" bIns="0"/>
          <a:p>
            <a:pPr algn="ctr">
              <a:lnSpc>
                <a:spcPct val="100000"/>
              </a:lnSpc>
            </a:pPr>
            <a:fld id="{A344BF0B-1908-4F64-B021-4DC28E81B456}" type="slidenum">
              <a:rPr b="0" lang="fr-FR" sz="7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1</a:t>
            </a:fld>
            <a:endParaRPr b="0" lang="fr-FR" sz="7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7" name="CustomShape 3"/>
          <p:cNvSpPr/>
          <p:nvPr/>
        </p:nvSpPr>
        <p:spPr>
          <a:xfrm>
            <a:off x="720000" y="1368000"/>
            <a:ext cx="4823640" cy="1225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fr-FR" sz="1800" spc="-1" strike="noStrike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Arbre de voxels :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Symbol"/>
              <a:buChar char=""/>
            </a:pPr>
            <a:r>
              <a:rPr b="0" lang="fr-FR" sz="1800" spc="-1" strike="noStrike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 niveau défini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Symbol"/>
              <a:buChar char=""/>
            </a:pPr>
            <a:r>
              <a:rPr b="0" lang="fr-FR" sz="1800" spc="-1" strike="noStrike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Voxels au dernier niveau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Symbol"/>
              <a:buChar char=""/>
            </a:pPr>
            <a:r>
              <a:rPr b="0" lang="fr-FR" sz="1800" spc="-1" strike="noStrike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Actuellement construit sur CPU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78" name="" descr=""/>
          <p:cNvPicPr/>
          <p:nvPr/>
        </p:nvPicPr>
        <p:blipFill>
          <a:blip r:embed="rId1"/>
          <a:stretch/>
        </p:blipFill>
        <p:spPr>
          <a:xfrm>
            <a:off x="4896000" y="1224000"/>
            <a:ext cx="1511640" cy="1511640"/>
          </a:xfrm>
          <a:prstGeom prst="rect">
            <a:avLst/>
          </a:prstGeom>
          <a:ln>
            <a:noFill/>
          </a:ln>
        </p:spPr>
      </p:pic>
      <p:pic>
        <p:nvPicPr>
          <p:cNvPr id="179" name="" descr=""/>
          <p:cNvPicPr/>
          <p:nvPr/>
        </p:nvPicPr>
        <p:blipFill>
          <a:blip r:embed="rId2"/>
          <a:stretch/>
        </p:blipFill>
        <p:spPr>
          <a:xfrm>
            <a:off x="4896000" y="2880000"/>
            <a:ext cx="1511640" cy="1511640"/>
          </a:xfrm>
          <a:prstGeom prst="rect">
            <a:avLst/>
          </a:prstGeom>
          <a:ln>
            <a:noFill/>
          </a:ln>
        </p:spPr>
      </p:pic>
      <p:pic>
        <p:nvPicPr>
          <p:cNvPr id="180" name="" descr=""/>
          <p:cNvPicPr/>
          <p:nvPr/>
        </p:nvPicPr>
        <p:blipFill>
          <a:blip r:embed="rId3"/>
          <a:stretch/>
        </p:blipFill>
        <p:spPr>
          <a:xfrm>
            <a:off x="576000" y="2880000"/>
            <a:ext cx="3815640" cy="1730160"/>
          </a:xfrm>
          <a:prstGeom prst="rect">
            <a:avLst/>
          </a:prstGeom>
          <a:ln>
            <a:noFill/>
          </a:ln>
        </p:spPr>
      </p:pic>
      <p:sp>
        <p:nvSpPr>
          <p:cNvPr id="181" name="TextShape 4"/>
          <p:cNvSpPr txBox="1"/>
          <p:nvPr/>
        </p:nvSpPr>
        <p:spPr>
          <a:xfrm>
            <a:off x="720000" y="708120"/>
            <a:ext cx="3960000" cy="548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fr-FR" sz="12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</a:t>
            </a:r>
            <a:r>
              <a:rPr b="0" lang="fr-FR" sz="12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</a:t>
            </a:r>
            <a:r>
              <a:rPr b="0" lang="fr-FR" sz="12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è</a:t>
            </a:r>
            <a:r>
              <a:rPr b="0" lang="fr-FR" sz="12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</a:t>
            </a:r>
            <a:r>
              <a:rPr b="0" lang="fr-FR" sz="12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</a:t>
            </a:r>
            <a:r>
              <a:rPr b="0" lang="fr-FR" sz="12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b="0" lang="fr-FR" sz="12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</a:t>
            </a:r>
            <a:r>
              <a:rPr b="0" lang="fr-FR" sz="12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</a:t>
            </a:r>
            <a:r>
              <a:rPr b="0" lang="fr-FR" sz="12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b="0" lang="fr-FR" sz="12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V</a:t>
            </a:r>
            <a:r>
              <a:rPr b="0" lang="fr-FR" sz="12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</a:t>
            </a:r>
            <a:r>
              <a:rPr b="0" lang="fr-FR" sz="12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k</a:t>
            </a:r>
            <a:r>
              <a:rPr b="0" lang="fr-FR" sz="12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</a:t>
            </a:r>
            <a:r>
              <a:rPr b="0" lang="fr-FR" sz="12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</a:t>
            </a:r>
            <a:r>
              <a:rPr b="0" lang="fr-FR" sz="12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</a:t>
            </a:r>
            <a:r>
              <a:rPr b="0" lang="fr-FR" sz="12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b="0" lang="fr-FR" sz="12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K</a:t>
            </a:r>
            <a:r>
              <a:rPr b="0" lang="fr-FR" sz="12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ä</a:t>
            </a:r>
            <a:r>
              <a:rPr b="0" lang="fr-FR" sz="12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</a:t>
            </a:r>
            <a:r>
              <a:rPr b="0" lang="fr-FR" sz="12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</a:t>
            </a:r>
            <a:r>
              <a:rPr b="0" lang="fr-FR" sz="12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</a:t>
            </a:r>
            <a:r>
              <a:rPr b="0" lang="fr-FR" sz="12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 </a:t>
            </a:r>
            <a:r>
              <a:rPr b="0" lang="fr-FR" sz="12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:</a:t>
            </a:r>
            <a:r>
              <a:rPr b="0" lang="fr-FR" sz="12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b="0" lang="fr-FR" sz="12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</a:t>
            </a:r>
            <a:r>
              <a:rPr b="0" lang="fr-FR" sz="12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V</a:t>
            </a:r>
            <a:r>
              <a:rPr b="0" lang="fr-FR" sz="12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</a:t>
            </a:r>
            <a:r>
              <a:rPr b="0" lang="fr-FR" sz="12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</a:t>
            </a:r>
            <a:r>
              <a:rPr b="0" lang="fr-FR" sz="12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G</a:t>
            </a:r>
            <a:r>
              <a:rPr b="0" lang="fr-FR" sz="12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</a:t>
            </a:r>
            <a:r>
              <a:rPr b="0" lang="fr-FR" sz="12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[</a:t>
            </a:r>
            <a:r>
              <a:rPr b="0" lang="fr-FR" sz="12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</a:t>
            </a:r>
            <a:r>
              <a:rPr b="0" lang="fr-FR" sz="12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]</a:t>
            </a:r>
            <a:endParaRPr b="0" lang="fr-FR" sz="1200" spc="-1" strike="noStrike">
              <a:solidFill>
                <a:srgbClr val="666666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r>
              <a:rPr b="0" lang="fr-FR" sz="12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N</a:t>
            </a:r>
            <a:r>
              <a:rPr b="0" lang="fr-FR" sz="12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v</a:t>
            </a:r>
            <a:r>
              <a:rPr b="0" lang="fr-FR" sz="12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</a:t>
            </a:r>
            <a:r>
              <a:rPr b="0" lang="fr-FR" sz="12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</a:t>
            </a:r>
            <a:r>
              <a:rPr b="0" lang="fr-FR" sz="12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</a:t>
            </a:r>
            <a:r>
              <a:rPr b="0" lang="fr-FR" sz="12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</a:t>
            </a:r>
            <a:r>
              <a:rPr b="0" lang="fr-FR" sz="12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b="0" lang="fr-FR" sz="12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</a:t>
            </a:r>
            <a:r>
              <a:rPr b="0" lang="fr-FR" sz="12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</a:t>
            </a:r>
            <a:r>
              <a:rPr b="0" lang="fr-FR" sz="12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</a:t>
            </a:r>
            <a:r>
              <a:rPr b="0" lang="fr-FR" sz="12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</a:t>
            </a:r>
            <a:r>
              <a:rPr b="0" lang="fr-FR" sz="12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</a:t>
            </a:r>
            <a:r>
              <a:rPr b="0" lang="fr-FR" sz="12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</a:t>
            </a:r>
            <a:r>
              <a:rPr b="0" lang="fr-FR" sz="12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</a:t>
            </a:r>
            <a:r>
              <a:rPr b="0" lang="fr-FR" sz="12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</a:t>
            </a:r>
            <a:r>
              <a:rPr b="0" lang="fr-FR" sz="12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 </a:t>
            </a:r>
            <a:r>
              <a:rPr b="0" lang="fr-FR" sz="12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:</a:t>
            </a:r>
            <a:r>
              <a:rPr b="0" lang="fr-FR" sz="12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b="0" lang="fr-FR" sz="12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</a:t>
            </a:r>
            <a:r>
              <a:rPr b="0" lang="fr-FR" sz="12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</a:t>
            </a:r>
            <a:r>
              <a:rPr b="0" lang="fr-FR" sz="12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V</a:t>
            </a:r>
            <a:r>
              <a:rPr b="0" lang="fr-FR" sz="12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</a:t>
            </a:r>
            <a:r>
              <a:rPr b="0" lang="fr-FR" sz="12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[</a:t>
            </a:r>
            <a:r>
              <a:rPr b="0" lang="fr-FR" sz="12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5</a:t>
            </a:r>
            <a:r>
              <a:rPr b="0" lang="fr-FR" sz="12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]</a:t>
            </a:r>
            <a:endParaRPr b="0" lang="fr-FR" sz="1200" spc="-1" strike="noStrike">
              <a:solidFill>
                <a:srgbClr val="666666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r>
              <a:rPr b="0" lang="fr-FR" sz="12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</a:t>
            </a:r>
            <a:r>
              <a:rPr b="0" lang="fr-FR" sz="12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V</a:t>
            </a:r>
            <a:r>
              <a:rPr b="0" lang="fr-FR" sz="12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</a:t>
            </a:r>
            <a:r>
              <a:rPr b="0" lang="fr-FR" sz="12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b="0" lang="fr-FR" sz="12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</a:t>
            </a:r>
            <a:r>
              <a:rPr b="0" lang="fr-FR" sz="12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u</a:t>
            </a:r>
            <a:r>
              <a:rPr b="0" lang="fr-FR" sz="12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</a:t>
            </a:r>
            <a:r>
              <a:rPr b="0" lang="fr-FR" sz="12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</a:t>
            </a:r>
            <a:r>
              <a:rPr b="0" lang="fr-FR" sz="12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</a:t>
            </a:r>
            <a:r>
              <a:rPr b="0" lang="fr-FR" sz="12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</a:t>
            </a:r>
            <a:r>
              <a:rPr b="0" lang="fr-FR" sz="12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</a:t>
            </a:r>
            <a:r>
              <a:rPr b="0" lang="fr-FR" sz="12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b="0" lang="fr-FR" sz="12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g</a:t>
            </a:r>
            <a:r>
              <a:rPr b="0" lang="fr-FR" sz="12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</a:t>
            </a:r>
            <a:r>
              <a:rPr b="0" lang="fr-FR" sz="12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</a:t>
            </a:r>
            <a:r>
              <a:rPr b="0" lang="fr-FR" sz="12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</a:t>
            </a:r>
            <a:r>
              <a:rPr b="0" lang="fr-FR" sz="12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u</a:t>
            </a:r>
            <a:r>
              <a:rPr b="0" lang="fr-FR" sz="12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</a:t>
            </a:r>
            <a:r>
              <a:rPr b="0" lang="fr-FR" sz="12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[</a:t>
            </a:r>
            <a:r>
              <a:rPr b="0" lang="fr-FR" sz="12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6</a:t>
            </a:r>
            <a:r>
              <a:rPr b="0" lang="fr-FR" sz="12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]</a:t>
            </a:r>
            <a:endParaRPr b="0" lang="fr-FR" sz="1200" spc="-1" strike="noStrike">
              <a:solidFill>
                <a:srgbClr val="666666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CustomShape 1"/>
          <p:cNvSpPr/>
          <p:nvPr/>
        </p:nvSpPr>
        <p:spPr>
          <a:xfrm>
            <a:off x="830520" y="150480"/>
            <a:ext cx="6171480" cy="277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36000" bIns="36000" anchor="ctr"/>
          <a:p>
            <a:pPr>
              <a:lnSpc>
                <a:spcPct val="100000"/>
              </a:lnSpc>
            </a:pPr>
            <a:r>
              <a:rPr b="1" lang="fr-FR" sz="1600" spc="-1" strike="noStrike" cap="all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études menées – Sparse voxel directed acyclic graph</a:t>
            </a:r>
            <a:endParaRPr b="0" lang="fr-FR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3" name="CustomShape 2"/>
          <p:cNvSpPr/>
          <p:nvPr/>
        </p:nvSpPr>
        <p:spPr>
          <a:xfrm>
            <a:off x="6275880" y="5005080"/>
            <a:ext cx="470160" cy="106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0" bIns="0"/>
          <a:p>
            <a:pPr algn="ctr">
              <a:lnSpc>
                <a:spcPct val="100000"/>
              </a:lnSpc>
            </a:pPr>
            <a:fld id="{A37B99E3-E361-4027-8A3F-13AAA78DE1B5}" type="slidenum">
              <a:rPr b="0" lang="fr-FR" sz="7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1</a:t>
            </a:fld>
            <a:endParaRPr b="0" lang="fr-FR" sz="7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4" name="CustomShape 3"/>
          <p:cNvSpPr/>
          <p:nvPr/>
        </p:nvSpPr>
        <p:spPr>
          <a:xfrm>
            <a:off x="792000" y="720000"/>
            <a:ext cx="5039640" cy="2592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fr-FR" sz="12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Thèse de Viktor Kämpe : SVDAGs[2]</a:t>
            </a:r>
            <a:endParaRPr b="0" lang="fr-FR" sz="1200" spc="-1" strike="noStrike">
              <a:solidFill>
                <a:srgbClr val="666666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</a:pPr>
            <a:r>
              <a:rPr b="0" lang="fr-FR" sz="12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Viktor Kämpe, Erik Sintorn, and Ulf Assarsson : High resolution sparse voxel dags[3]</a:t>
            </a:r>
            <a:endParaRPr b="0" lang="fr-FR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fr-FR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fr-FR" sz="1400" spc="-1" strike="noStrike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Développé par l’équipe de visualisation de l’université de Chalmers (Suède)</a:t>
            </a:r>
            <a:endParaRPr b="0" lang="fr-F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fr-F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fr-FR" sz="1400" spc="-1" strike="noStrike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Construction et raytracer avec CUDA</a:t>
            </a:r>
            <a:endParaRPr b="0" lang="fr-F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fr-FR" sz="1400" spc="-1" strike="noStrike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Octree compressé par niveau</a:t>
            </a:r>
            <a:endParaRPr b="0" lang="fr-F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fr-FR" sz="1400" spc="-1" strike="noStrike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Plusieurs parents pour un nœud possible</a:t>
            </a:r>
            <a:endParaRPr b="0" lang="fr-F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fr-FR" sz="1400" spc="-1" strike="noStrike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Suppression des nœuds identiques</a:t>
            </a:r>
            <a:endParaRPr b="0" lang="fr-F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85" name="" descr=""/>
          <p:cNvPicPr/>
          <p:nvPr/>
        </p:nvPicPr>
        <p:blipFill>
          <a:blip r:embed="rId1"/>
          <a:stretch/>
        </p:blipFill>
        <p:spPr>
          <a:xfrm>
            <a:off x="1033200" y="3078360"/>
            <a:ext cx="2217960" cy="1385640"/>
          </a:xfrm>
          <a:prstGeom prst="rect">
            <a:avLst/>
          </a:prstGeom>
          <a:ln>
            <a:noFill/>
          </a:ln>
        </p:spPr>
      </p:pic>
      <p:pic>
        <p:nvPicPr>
          <p:cNvPr id="186" name="" descr=""/>
          <p:cNvPicPr/>
          <p:nvPr/>
        </p:nvPicPr>
        <p:blipFill>
          <a:blip r:embed="rId2"/>
          <a:stretch/>
        </p:blipFill>
        <p:spPr>
          <a:xfrm>
            <a:off x="4691520" y="3114720"/>
            <a:ext cx="924480" cy="1317240"/>
          </a:xfrm>
          <a:prstGeom prst="rect">
            <a:avLst/>
          </a:prstGeom>
          <a:ln>
            <a:noFill/>
          </a:ln>
        </p:spPr>
      </p:pic>
      <p:sp>
        <p:nvSpPr>
          <p:cNvPr id="187" name="CustomShape 4"/>
          <p:cNvSpPr/>
          <p:nvPr/>
        </p:nvSpPr>
        <p:spPr>
          <a:xfrm>
            <a:off x="3456360" y="3712320"/>
            <a:ext cx="1007640" cy="71640"/>
          </a:xfrm>
          <a:custGeom>
            <a:avLst/>
            <a:gdLst/>
            <a:ahLst/>
            <a:rect l="l" t="t" r="r" b="b"/>
            <a:pathLst>
              <a:path w="2802" h="201">
                <a:moveTo>
                  <a:pt x="0" y="50"/>
                </a:moveTo>
                <a:lnTo>
                  <a:pt x="2100" y="50"/>
                </a:lnTo>
                <a:lnTo>
                  <a:pt x="2100" y="0"/>
                </a:lnTo>
                <a:lnTo>
                  <a:pt x="2801" y="100"/>
                </a:lnTo>
                <a:lnTo>
                  <a:pt x="2100" y="200"/>
                </a:lnTo>
                <a:lnTo>
                  <a:pt x="2100" y="150"/>
                </a:lnTo>
                <a:lnTo>
                  <a:pt x="0" y="150"/>
                </a:lnTo>
                <a:lnTo>
                  <a:pt x="0" y="50"/>
                </a:lnTo>
              </a:path>
            </a:pathLst>
          </a:custGeom>
          <a:solidFill>
            <a:srgbClr val="767171"/>
          </a:solidFill>
          <a:ln w="6480">
            <a:solidFill>
              <a:srgbClr val="76717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8" name="CustomShape 5"/>
          <p:cNvSpPr/>
          <p:nvPr/>
        </p:nvSpPr>
        <p:spPr>
          <a:xfrm>
            <a:off x="976680" y="4261320"/>
            <a:ext cx="215640" cy="215640"/>
          </a:xfrm>
          <a:prstGeom prst="ellipse">
            <a:avLst/>
          </a:prstGeom>
          <a:noFill/>
          <a:ln w="19080">
            <a:solidFill>
              <a:srgbClr val="0000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9" name="CustomShape 6"/>
          <p:cNvSpPr/>
          <p:nvPr/>
        </p:nvSpPr>
        <p:spPr>
          <a:xfrm>
            <a:off x="2180520" y="4268160"/>
            <a:ext cx="215640" cy="215640"/>
          </a:xfrm>
          <a:prstGeom prst="ellipse">
            <a:avLst/>
          </a:prstGeom>
          <a:noFill/>
          <a:ln w="19080">
            <a:solidFill>
              <a:srgbClr val="0000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0" name="CustomShape 7"/>
          <p:cNvSpPr/>
          <p:nvPr/>
        </p:nvSpPr>
        <p:spPr>
          <a:xfrm>
            <a:off x="1580760" y="4254120"/>
            <a:ext cx="215640" cy="215640"/>
          </a:xfrm>
          <a:prstGeom prst="ellipse">
            <a:avLst/>
          </a:prstGeom>
          <a:noFill/>
          <a:ln w="19080">
            <a:solidFill>
              <a:srgbClr val="0000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1" name="CustomShape 8"/>
          <p:cNvSpPr/>
          <p:nvPr/>
        </p:nvSpPr>
        <p:spPr>
          <a:xfrm>
            <a:off x="1281240" y="4262400"/>
            <a:ext cx="215640" cy="215640"/>
          </a:xfrm>
          <a:prstGeom prst="ellipse">
            <a:avLst/>
          </a:prstGeom>
          <a:noFill/>
          <a:ln w="19080">
            <a:solidFill>
              <a:srgbClr val="0000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2" name="CustomShape 9"/>
          <p:cNvSpPr/>
          <p:nvPr/>
        </p:nvSpPr>
        <p:spPr>
          <a:xfrm>
            <a:off x="1877040" y="4266000"/>
            <a:ext cx="215640" cy="215640"/>
          </a:xfrm>
          <a:prstGeom prst="ellipse">
            <a:avLst/>
          </a:prstGeom>
          <a:noFill/>
          <a:ln w="1908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3" name="CustomShape 10"/>
          <p:cNvSpPr/>
          <p:nvPr/>
        </p:nvSpPr>
        <p:spPr>
          <a:xfrm>
            <a:off x="2478960" y="4259880"/>
            <a:ext cx="215640" cy="215640"/>
          </a:xfrm>
          <a:prstGeom prst="ellipse">
            <a:avLst/>
          </a:prstGeom>
          <a:noFill/>
          <a:ln w="1908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4" name="CustomShape 11"/>
          <p:cNvSpPr/>
          <p:nvPr/>
        </p:nvSpPr>
        <p:spPr>
          <a:xfrm>
            <a:off x="2779200" y="4259520"/>
            <a:ext cx="215640" cy="215640"/>
          </a:xfrm>
          <a:prstGeom prst="ellipse">
            <a:avLst/>
          </a:prstGeom>
          <a:noFill/>
          <a:ln w="1908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5" name="CustomShape 12"/>
          <p:cNvSpPr/>
          <p:nvPr/>
        </p:nvSpPr>
        <p:spPr>
          <a:xfrm>
            <a:off x="3087360" y="4264200"/>
            <a:ext cx="215640" cy="215640"/>
          </a:xfrm>
          <a:prstGeom prst="ellipse">
            <a:avLst/>
          </a:prstGeom>
          <a:noFill/>
          <a:ln w="1908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6" name="CustomShape 13"/>
          <p:cNvSpPr/>
          <p:nvPr/>
        </p:nvSpPr>
        <p:spPr>
          <a:xfrm>
            <a:off x="1548000" y="3600000"/>
            <a:ext cx="575640" cy="1007640"/>
          </a:xfrm>
          <a:custGeom>
            <a:avLst/>
            <a:gdLst/>
            <a:ahLst/>
            <a:rect l="l" t="t" r="r" b="b"/>
            <a:pathLst>
              <a:path w="1601" h="2801">
                <a:moveTo>
                  <a:pt x="266" y="0"/>
                </a:moveTo>
                <a:cubicBezTo>
                  <a:pt x="133" y="0"/>
                  <a:pt x="0" y="133"/>
                  <a:pt x="0" y="266"/>
                </a:cubicBezTo>
                <a:lnTo>
                  <a:pt x="0" y="2534"/>
                </a:lnTo>
                <a:cubicBezTo>
                  <a:pt x="0" y="2667"/>
                  <a:pt x="133" y="2800"/>
                  <a:pt x="266" y="2800"/>
                </a:cubicBezTo>
                <a:lnTo>
                  <a:pt x="1334" y="2800"/>
                </a:lnTo>
                <a:cubicBezTo>
                  <a:pt x="1467" y="2800"/>
                  <a:pt x="1600" y="2667"/>
                  <a:pt x="1600" y="2534"/>
                </a:cubicBezTo>
                <a:lnTo>
                  <a:pt x="1600" y="266"/>
                </a:lnTo>
                <a:cubicBezTo>
                  <a:pt x="1600" y="133"/>
                  <a:pt x="1467" y="0"/>
                  <a:pt x="1334" y="0"/>
                </a:cubicBezTo>
                <a:lnTo>
                  <a:pt x="266" y="0"/>
                </a:lnTo>
              </a:path>
            </a:pathLst>
          </a:custGeom>
          <a:noFill/>
          <a:ln w="29160">
            <a:solidFill>
              <a:srgbClr val="00ff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7" name="CustomShape 14"/>
          <p:cNvSpPr/>
          <p:nvPr/>
        </p:nvSpPr>
        <p:spPr>
          <a:xfrm>
            <a:off x="2144160" y="3600360"/>
            <a:ext cx="575640" cy="1007640"/>
          </a:xfrm>
          <a:custGeom>
            <a:avLst/>
            <a:gdLst/>
            <a:ahLst/>
            <a:rect l="l" t="t" r="r" b="b"/>
            <a:pathLst>
              <a:path w="1601" h="2801">
                <a:moveTo>
                  <a:pt x="266" y="0"/>
                </a:moveTo>
                <a:cubicBezTo>
                  <a:pt x="133" y="0"/>
                  <a:pt x="0" y="133"/>
                  <a:pt x="0" y="266"/>
                </a:cubicBezTo>
                <a:lnTo>
                  <a:pt x="0" y="2534"/>
                </a:lnTo>
                <a:cubicBezTo>
                  <a:pt x="0" y="2667"/>
                  <a:pt x="133" y="2800"/>
                  <a:pt x="266" y="2800"/>
                </a:cubicBezTo>
                <a:lnTo>
                  <a:pt x="1334" y="2800"/>
                </a:lnTo>
                <a:cubicBezTo>
                  <a:pt x="1467" y="2800"/>
                  <a:pt x="1600" y="2667"/>
                  <a:pt x="1600" y="2534"/>
                </a:cubicBezTo>
                <a:lnTo>
                  <a:pt x="1600" y="266"/>
                </a:lnTo>
                <a:cubicBezTo>
                  <a:pt x="1600" y="133"/>
                  <a:pt x="1467" y="0"/>
                  <a:pt x="1334" y="0"/>
                </a:cubicBezTo>
                <a:lnTo>
                  <a:pt x="266" y="0"/>
                </a:lnTo>
              </a:path>
            </a:pathLst>
          </a:custGeom>
          <a:noFill/>
          <a:ln w="29160">
            <a:solidFill>
              <a:srgbClr val="00ff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8" name="CustomShape 15"/>
          <p:cNvSpPr/>
          <p:nvPr/>
        </p:nvSpPr>
        <p:spPr>
          <a:xfrm>
            <a:off x="3888000" y="4464000"/>
            <a:ext cx="2807640" cy="620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fr-FR" sz="16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13 nœuds → 6 noeuds</a:t>
            </a:r>
            <a:endParaRPr b="0" lang="fr-FR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3" dur="indefinite" restart="never" nodeType="tmRoot">
          <p:childTnLst>
            <p:seq>
              <p:cTn id="14" nodeType="mainSeq">
                <p:childTnLst>
                  <p:par>
                    <p:cTn id="15" fill="freeze">
                      <p:stCondLst>
                        <p:cond delay="indefinite"/>
                      </p:stCondLst>
                      <p:childTnLst>
                        <p:par>
                          <p:cTn id="16" fill="freeze">
                            <p:stCondLst>
                              <p:cond delay="0"/>
                            </p:stCondLst>
                            <p:childTnLst>
                              <p:par>
                                <p:cTn id="1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freeze">
                      <p:stCondLst>
                        <p:cond delay="indefinite"/>
                      </p:stCondLst>
                      <p:childTnLst>
                        <p:par>
                          <p:cTn id="34" fill="freeze">
                            <p:stCondLst>
                              <p:cond delay="0"/>
                            </p:stCondLst>
                            <p:childTnLst>
                              <p:par>
                                <p:cTn id="3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freeze">
                      <p:stCondLst>
                        <p:cond delay="indefinite"/>
                      </p:stCondLst>
                      <p:childTnLst>
                        <p:par>
                          <p:cTn id="40" fill="freeze">
                            <p:stCondLst>
                              <p:cond delay="0"/>
                            </p:stCondLst>
                            <p:childTnLst>
                              <p:par>
                                <p:cTn id="4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CustomShape 1"/>
          <p:cNvSpPr/>
          <p:nvPr/>
        </p:nvSpPr>
        <p:spPr>
          <a:xfrm>
            <a:off x="830520" y="150480"/>
            <a:ext cx="6171480" cy="277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36000" bIns="36000" anchor="ctr"/>
          <a:p>
            <a:pPr>
              <a:lnSpc>
                <a:spcPct val="100000"/>
              </a:lnSpc>
            </a:pPr>
            <a:r>
              <a:rPr b="1" lang="fr-FR" sz="1600" spc="-1" strike="noStrike" cap="all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études menées - vtk Hypertreegrid</a:t>
            </a:r>
            <a:endParaRPr b="0" lang="fr-FR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0" name="CustomShape 2"/>
          <p:cNvSpPr/>
          <p:nvPr/>
        </p:nvSpPr>
        <p:spPr>
          <a:xfrm>
            <a:off x="6275880" y="5005080"/>
            <a:ext cx="470160" cy="106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0" bIns="0"/>
          <a:p>
            <a:pPr algn="ctr">
              <a:lnSpc>
                <a:spcPct val="100000"/>
              </a:lnSpc>
            </a:pPr>
            <a:fld id="{2C6C293E-957E-4CA0-A45B-FE26292F3B04}" type="slidenum">
              <a:rPr b="0" lang="fr-FR" sz="7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1</a:t>
            </a:fld>
            <a:endParaRPr b="0" lang="fr-FR" sz="7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1" name="CustomShape 3"/>
          <p:cNvSpPr/>
          <p:nvPr/>
        </p:nvSpPr>
        <p:spPr>
          <a:xfrm>
            <a:off x="1080000" y="648000"/>
            <a:ext cx="4823640" cy="1439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2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b="0" lang="fr-FR" sz="12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Massimiliano Guarrasi : An introduction to adaptive mesh refinement (AMR)[1]</a:t>
            </a:r>
            <a:endParaRPr b="0" lang="fr-FR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endParaRPr b="0" lang="fr-FR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r>
              <a:rPr b="0" lang="fr-FR" sz="1500" spc="-1" strike="noStrike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Grille d’arbres de voxels</a:t>
            </a:r>
            <a:endParaRPr b="0" lang="fr-FR" sz="15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endParaRPr b="0" lang="fr-FR" sz="15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r>
              <a:rPr b="0" lang="fr-FR" sz="1500" spc="-1" strike="noStrike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Niveau des voxels variable</a:t>
            </a:r>
            <a:endParaRPr b="0" lang="fr-FR" sz="15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endParaRPr b="0" lang="fr-FR" sz="15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r>
              <a:rPr b="0" lang="fr-FR" sz="1500" spc="-1" strike="noStrike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Affinage adaptatif</a:t>
            </a:r>
            <a:endParaRPr b="0" lang="fr-FR" sz="15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202" name="" descr=""/>
          <p:cNvPicPr/>
          <p:nvPr/>
        </p:nvPicPr>
        <p:blipFill>
          <a:blip r:embed="rId1"/>
          <a:stretch/>
        </p:blipFill>
        <p:spPr>
          <a:xfrm>
            <a:off x="936000" y="2520000"/>
            <a:ext cx="5028480" cy="19044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7" dur="indefinite" restart="never" nodeType="tmRoot">
          <p:childTnLst>
            <p:seq>
              <p:cTn id="4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CustomShape 1"/>
          <p:cNvSpPr/>
          <p:nvPr/>
        </p:nvSpPr>
        <p:spPr>
          <a:xfrm>
            <a:off x="830520" y="150480"/>
            <a:ext cx="6171480" cy="277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36000" bIns="36000" anchor="ctr"/>
          <a:p>
            <a:pPr>
              <a:lnSpc>
                <a:spcPct val="100000"/>
              </a:lnSpc>
            </a:pPr>
            <a:r>
              <a:rPr b="1" lang="fr-FR" sz="1600" spc="-1" strike="noStrike" cap="all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Travail réalisé</a:t>
            </a:r>
            <a:endParaRPr b="0" lang="fr-FR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4" name="CustomShape 2"/>
          <p:cNvSpPr/>
          <p:nvPr/>
        </p:nvSpPr>
        <p:spPr>
          <a:xfrm>
            <a:off x="6275880" y="5005080"/>
            <a:ext cx="470160" cy="106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0" bIns="0"/>
          <a:p>
            <a:pPr algn="ctr">
              <a:lnSpc>
                <a:spcPct val="100000"/>
              </a:lnSpc>
            </a:pPr>
            <a:fld id="{5D752298-95F4-4909-8D65-E0E7755AC08F}" type="slidenum">
              <a:rPr b="0" lang="fr-FR" sz="7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1</a:t>
            </a:fld>
            <a:endParaRPr b="0" lang="fr-FR" sz="7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5" name="CustomShape 3"/>
          <p:cNvSpPr/>
          <p:nvPr/>
        </p:nvSpPr>
        <p:spPr>
          <a:xfrm>
            <a:off x="1656000" y="864000"/>
            <a:ext cx="4967640" cy="2361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fr-FR" sz="1800" spc="-1" strike="noStrike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Installation de Spack : gestionnaire de paquets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fr-FR" sz="1800" spc="-1" strike="noStrike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Installation du programme SVDAG avec résolution de compatibilité Windows vers Unix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fr-FR" sz="1800" spc="-1" strike="noStrike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Création recette Spack du SVDAG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fr-FR" sz="1800" spc="-1" strike="noStrike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Analyse des performances du SVDAG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06" name="" descr=""/>
          <p:cNvPicPr/>
          <p:nvPr/>
        </p:nvPicPr>
        <p:blipFill>
          <a:blip r:embed="rId1"/>
          <a:stretch/>
        </p:blipFill>
        <p:spPr>
          <a:xfrm>
            <a:off x="3556080" y="3240000"/>
            <a:ext cx="2059920" cy="1546920"/>
          </a:xfrm>
          <a:prstGeom prst="rect">
            <a:avLst/>
          </a:prstGeom>
          <a:ln>
            <a:noFill/>
          </a:ln>
        </p:spPr>
      </p:pic>
      <p:sp>
        <p:nvSpPr>
          <p:cNvPr id="207" name="CustomShape 4"/>
          <p:cNvSpPr/>
          <p:nvPr/>
        </p:nvSpPr>
        <p:spPr>
          <a:xfrm>
            <a:off x="576000" y="3384000"/>
            <a:ext cx="2519640" cy="771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fr-FR" sz="1800" spc="-1" strike="noStrike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Slide présentant mon travail (pour Visu2019 et Eurovis19 notamment)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08" name="" descr=""/>
          <p:cNvPicPr/>
          <p:nvPr/>
        </p:nvPicPr>
        <p:blipFill>
          <a:blip r:embed="rId2"/>
          <a:stretch/>
        </p:blipFill>
        <p:spPr>
          <a:xfrm>
            <a:off x="432000" y="792000"/>
            <a:ext cx="1079640" cy="1079640"/>
          </a:xfrm>
          <a:prstGeom prst="rect">
            <a:avLst/>
          </a:prstGeom>
          <a:ln>
            <a:noFill/>
          </a:ln>
        </p:spPr>
      </p:pic>
      <p:pic>
        <p:nvPicPr>
          <p:cNvPr id="209" name="" descr=""/>
          <p:cNvPicPr/>
          <p:nvPr/>
        </p:nvPicPr>
        <p:blipFill>
          <a:blip r:embed="rId3"/>
          <a:stretch/>
        </p:blipFill>
        <p:spPr>
          <a:xfrm>
            <a:off x="360000" y="1944000"/>
            <a:ext cx="1151640" cy="12441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9" dur="indefinite" restart="never" nodeType="tmRoot">
          <p:childTnLst>
            <p:seq>
              <p:cTn id="5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CEA_template</Template>
  <TotalTime>457</TotalTime>
  <Application>LibreOffice/5.3.6.1$Linux_X86_64 LibreOffice_project/30$Build-1</Application>
  <Words>9</Words>
  <Paragraphs>9</Paragraphs>
  <Company>CEA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2019-03-22T10:03:50Z</dcterms:created>
  <dc:creator>GUILLAUME Nathalie</dc:creator>
  <dc:description/>
  <dc:language>fr-FR</dc:language>
  <cp:lastModifiedBy/>
  <cp:lastPrinted>2018-12-05T09:44:31Z</cp:lastPrinted>
  <dcterms:modified xsi:type="dcterms:W3CDTF">2019-05-27T10:45:56Z</dcterms:modified>
  <cp:revision>14</cp:revision>
  <dc:subject/>
  <dc:title>Présentation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Company">
    <vt:lpwstr>CEA</vt:lpwstr>
  </property>
  <property fmtid="{D5CDD505-2E9C-101B-9397-08002B2CF9AE}" pid="4" name="HiddenSlides">
    <vt:i4>0</vt:i4>
  </property>
  <property fmtid="{D5CDD505-2E9C-101B-9397-08002B2CF9AE}" pid="5" name="HyperlinksChanged">
    <vt:bool>0</vt:bool>
  </property>
  <property fmtid="{D5CDD505-2E9C-101B-9397-08002B2CF9AE}" pid="6" name="LinksUpToDate">
    <vt:bool>0</vt:bool>
  </property>
  <property fmtid="{D5CDD505-2E9C-101B-9397-08002B2CF9AE}" pid="7" name="MMClips">
    <vt:i4>0</vt:i4>
  </property>
  <property fmtid="{D5CDD505-2E9C-101B-9397-08002B2CF9AE}" pid="8" name="Notes">
    <vt:i4>0</vt:i4>
  </property>
  <property fmtid="{D5CDD505-2E9C-101B-9397-08002B2CF9AE}" pid="9" name="PresentationFormat">
    <vt:lpwstr>Personnalisé</vt:lpwstr>
  </property>
  <property fmtid="{D5CDD505-2E9C-101B-9397-08002B2CF9AE}" pid="10" name="ScaleCrop">
    <vt:bool>0</vt:bool>
  </property>
  <property fmtid="{D5CDD505-2E9C-101B-9397-08002B2CF9AE}" pid="11" name="ShareDoc">
    <vt:bool>0</vt:bool>
  </property>
  <property fmtid="{D5CDD505-2E9C-101B-9397-08002B2CF9AE}" pid="12" name="Slides">
    <vt:i4>9</vt:i4>
  </property>
</Properties>
</file>